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 id="272" r:id="rId17"/>
    <p:sldId id="273" r:id="rId18"/>
    <p:sldId id="274" r:id="rId19"/>
    <p:sldId id="276" r:id="rId20"/>
    <p:sldId id="275" r:id="rId21"/>
    <p:sldId id="277" r:id="rId22"/>
    <p:sldId id="278" r:id="rId23"/>
    <p:sldId id="279" r:id="rId24"/>
    <p:sldId id="280" r:id="rId25"/>
    <p:sldId id="281" r:id="rId26"/>
    <p:sldId id="282" r:id="rId27"/>
  </p:sldIdLst>
  <p:sldSz cx="14630400" cy="8229600"/>
  <p:notesSz cx="8229600" cy="14630400"/>
  <p:embeddedFontLst>
    <p:embeddedFont>
      <p:font typeface="Corben" panose="020B0604020202020204" charset="0"/>
      <p:regular r:id="rId29"/>
    </p:embeddedFont>
    <p:embeddedFont>
      <p:font typeface="Nobile" panose="020B0604020202020204" charset="0"/>
      <p:regular r:id="rId30"/>
    </p:embeddedFont>
    <p:embeddedFont>
      <p:font typeface="Open Sans" panose="020B060603050402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4D119-6B8D-4AB2-A881-7EE6C76CE601}" v="3" dt="2024-12-02T05:48:55.5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274802010396 - HUỲNH NGUYỄN ĐỨC KHÁNH - 71K28CNTT05" userId="8b1a7b5e-6239-4611-859d-90de8709fa0b" providerId="ADAL" clId="{5F14D119-6B8D-4AB2-A881-7EE6C76CE601}"/>
    <pc:docChg chg="undo custSel addSld delSld modSld">
      <pc:chgData name="2274802010396 - HUỲNH NGUYỄN ĐỨC KHÁNH - 71K28CNTT05" userId="8b1a7b5e-6239-4611-859d-90de8709fa0b" providerId="ADAL" clId="{5F14D119-6B8D-4AB2-A881-7EE6C76CE601}" dt="2024-12-02T05:48:55.513" v="289"/>
      <pc:docMkLst>
        <pc:docMk/>
      </pc:docMkLst>
      <pc:sldChg chg="delSp modSp mod">
        <pc:chgData name="2274802010396 - HUỲNH NGUYỄN ĐỨC KHÁNH - 71K28CNTT05" userId="8b1a7b5e-6239-4611-859d-90de8709fa0b" providerId="ADAL" clId="{5F14D119-6B8D-4AB2-A881-7EE6C76CE601}" dt="2024-12-02T05:22:32.936" v="135" actId="1076"/>
        <pc:sldMkLst>
          <pc:docMk/>
          <pc:sldMk cId="0" sldId="256"/>
        </pc:sldMkLst>
        <pc:spChg chg="mod">
          <ac:chgData name="2274802010396 - HUỲNH NGUYỄN ĐỨC KHÁNH - 71K28CNTT05" userId="8b1a7b5e-6239-4611-859d-90de8709fa0b" providerId="ADAL" clId="{5F14D119-6B8D-4AB2-A881-7EE6C76CE601}" dt="2024-12-02T05:22:32.936" v="135" actId="1076"/>
          <ac:spMkLst>
            <pc:docMk/>
            <pc:sldMk cId="0" sldId="256"/>
            <ac:spMk id="3" creationId="{00000000-0000-0000-0000-000000000000}"/>
          </ac:spMkLst>
        </pc:spChg>
        <pc:spChg chg="mod">
          <ac:chgData name="2274802010396 - HUỲNH NGUYỄN ĐỨC KHÁNH - 71K28CNTT05" userId="8b1a7b5e-6239-4611-859d-90de8709fa0b" providerId="ADAL" clId="{5F14D119-6B8D-4AB2-A881-7EE6C76CE601}" dt="2024-12-02T05:22:21.181" v="133" actId="20577"/>
          <ac:spMkLst>
            <pc:docMk/>
            <pc:sldMk cId="0" sldId="256"/>
            <ac:spMk id="4" creationId="{00000000-0000-0000-0000-000000000000}"/>
          </ac:spMkLst>
        </pc:spChg>
        <pc:spChg chg="del">
          <ac:chgData name="2274802010396 - HUỲNH NGUYỄN ĐỨC KHÁNH - 71K28CNTT05" userId="8b1a7b5e-6239-4611-859d-90de8709fa0b" providerId="ADAL" clId="{5F14D119-6B8D-4AB2-A881-7EE6C76CE601}" dt="2024-12-01T15:56:49.743" v="132" actId="478"/>
          <ac:spMkLst>
            <pc:docMk/>
            <pc:sldMk cId="0" sldId="256"/>
            <ac:spMk id="5" creationId="{00000000-0000-0000-0000-000000000000}"/>
          </ac:spMkLst>
        </pc:spChg>
        <pc:spChg chg="del">
          <ac:chgData name="2274802010396 - HUỲNH NGUYỄN ĐỨC KHÁNH - 71K28CNTT05" userId="8b1a7b5e-6239-4611-859d-90de8709fa0b" providerId="ADAL" clId="{5F14D119-6B8D-4AB2-A881-7EE6C76CE601}" dt="2024-12-01T15:56:48.825" v="131" actId="478"/>
          <ac:spMkLst>
            <pc:docMk/>
            <pc:sldMk cId="0" sldId="256"/>
            <ac:spMk id="7" creationId="{00000000-0000-0000-0000-000000000000}"/>
          </ac:spMkLst>
        </pc:spChg>
      </pc:sldChg>
      <pc:sldChg chg="modSp mod">
        <pc:chgData name="2274802010396 - HUỲNH NGUYỄN ĐỨC KHÁNH - 71K28CNTT05" userId="8b1a7b5e-6239-4611-859d-90de8709fa0b" providerId="ADAL" clId="{5F14D119-6B8D-4AB2-A881-7EE6C76CE601}" dt="2024-12-02T05:22:43.094" v="137" actId="20577"/>
        <pc:sldMkLst>
          <pc:docMk/>
          <pc:sldMk cId="0" sldId="257"/>
        </pc:sldMkLst>
        <pc:spChg chg="mod">
          <ac:chgData name="2274802010396 - HUỲNH NGUYỄN ĐỨC KHÁNH - 71K28CNTT05" userId="8b1a7b5e-6239-4611-859d-90de8709fa0b" providerId="ADAL" clId="{5F14D119-6B8D-4AB2-A881-7EE6C76CE601}" dt="2024-12-02T05:22:43.094" v="137" actId="20577"/>
          <ac:spMkLst>
            <pc:docMk/>
            <pc:sldMk cId="0" sldId="257"/>
            <ac:spMk id="2" creationId="{00000000-0000-0000-0000-000000000000}"/>
          </ac:spMkLst>
        </pc:spChg>
      </pc:sldChg>
      <pc:sldChg chg="delSp modSp mod">
        <pc:chgData name="2274802010396 - HUỲNH NGUYỄN ĐỨC KHÁNH - 71K28CNTT05" userId="8b1a7b5e-6239-4611-859d-90de8709fa0b" providerId="ADAL" clId="{5F14D119-6B8D-4AB2-A881-7EE6C76CE601}" dt="2024-12-02T05:30:02.744" v="141" actId="1076"/>
        <pc:sldMkLst>
          <pc:docMk/>
          <pc:sldMk cId="0" sldId="269"/>
        </pc:sldMkLst>
        <pc:spChg chg="mod">
          <ac:chgData name="2274802010396 - HUỲNH NGUYỄN ĐỨC KHÁNH - 71K28CNTT05" userId="8b1a7b5e-6239-4611-859d-90de8709fa0b" providerId="ADAL" clId="{5F14D119-6B8D-4AB2-A881-7EE6C76CE601}" dt="2024-12-02T05:29:40.470" v="139" actId="1076"/>
          <ac:spMkLst>
            <pc:docMk/>
            <pc:sldMk cId="0" sldId="269"/>
            <ac:spMk id="3" creationId="{00000000-0000-0000-0000-000000000000}"/>
          </ac:spMkLst>
        </pc:spChg>
        <pc:spChg chg="mod">
          <ac:chgData name="2274802010396 - HUỲNH NGUYỄN ĐỨC KHÁNH - 71K28CNTT05" userId="8b1a7b5e-6239-4611-859d-90de8709fa0b" providerId="ADAL" clId="{5F14D119-6B8D-4AB2-A881-7EE6C76CE601}" dt="2024-12-02T05:29:40.470" v="139" actId="1076"/>
          <ac:spMkLst>
            <pc:docMk/>
            <pc:sldMk cId="0" sldId="269"/>
            <ac:spMk id="4" creationId="{00000000-0000-0000-0000-000000000000}"/>
          </ac:spMkLst>
        </pc:spChg>
        <pc:spChg chg="mod">
          <ac:chgData name="2274802010396 - HUỲNH NGUYỄN ĐỨC KHÁNH - 71K28CNTT05" userId="8b1a7b5e-6239-4611-859d-90de8709fa0b" providerId="ADAL" clId="{5F14D119-6B8D-4AB2-A881-7EE6C76CE601}" dt="2024-12-02T05:30:02.744" v="141" actId="1076"/>
          <ac:spMkLst>
            <pc:docMk/>
            <pc:sldMk cId="0" sldId="269"/>
            <ac:spMk id="5" creationId="{00000000-0000-0000-0000-000000000000}"/>
          </ac:spMkLst>
        </pc:spChg>
        <pc:spChg chg="mod">
          <ac:chgData name="2274802010396 - HUỲNH NGUYỄN ĐỨC KHÁNH - 71K28CNTT05" userId="8b1a7b5e-6239-4611-859d-90de8709fa0b" providerId="ADAL" clId="{5F14D119-6B8D-4AB2-A881-7EE6C76CE601}" dt="2024-12-02T05:30:02.744" v="141" actId="1076"/>
          <ac:spMkLst>
            <pc:docMk/>
            <pc:sldMk cId="0" sldId="269"/>
            <ac:spMk id="6" creationId="{00000000-0000-0000-0000-000000000000}"/>
          </ac:spMkLst>
        </pc:spChg>
        <pc:spChg chg="mod">
          <ac:chgData name="2274802010396 - HUỲNH NGUYỄN ĐỨC KHÁNH - 71K28CNTT05" userId="8b1a7b5e-6239-4611-859d-90de8709fa0b" providerId="ADAL" clId="{5F14D119-6B8D-4AB2-A881-7EE6C76CE601}" dt="2024-12-02T05:30:02.744" v="141" actId="1076"/>
          <ac:spMkLst>
            <pc:docMk/>
            <pc:sldMk cId="0" sldId="269"/>
            <ac:spMk id="7" creationId="{00000000-0000-0000-0000-000000000000}"/>
          </ac:spMkLst>
        </pc:spChg>
        <pc:spChg chg="mod">
          <ac:chgData name="2274802010396 - HUỲNH NGUYỄN ĐỨC KHÁNH - 71K28CNTT05" userId="8b1a7b5e-6239-4611-859d-90de8709fa0b" providerId="ADAL" clId="{5F14D119-6B8D-4AB2-A881-7EE6C76CE601}" dt="2024-12-02T05:29:57.934" v="140" actId="1076"/>
          <ac:spMkLst>
            <pc:docMk/>
            <pc:sldMk cId="0" sldId="269"/>
            <ac:spMk id="8" creationId="{00000000-0000-0000-0000-000000000000}"/>
          </ac:spMkLst>
        </pc:spChg>
        <pc:spChg chg="mod">
          <ac:chgData name="2274802010396 - HUỲNH NGUYỄN ĐỨC KHÁNH - 71K28CNTT05" userId="8b1a7b5e-6239-4611-859d-90de8709fa0b" providerId="ADAL" clId="{5F14D119-6B8D-4AB2-A881-7EE6C76CE601}" dt="2024-12-02T05:29:57.934" v="140" actId="1076"/>
          <ac:spMkLst>
            <pc:docMk/>
            <pc:sldMk cId="0" sldId="269"/>
            <ac:spMk id="9" creationId="{00000000-0000-0000-0000-000000000000}"/>
          </ac:spMkLst>
        </pc:spChg>
        <pc:spChg chg="mod">
          <ac:chgData name="2274802010396 - HUỲNH NGUYỄN ĐỨC KHÁNH - 71K28CNTT05" userId="8b1a7b5e-6239-4611-859d-90de8709fa0b" providerId="ADAL" clId="{5F14D119-6B8D-4AB2-A881-7EE6C76CE601}" dt="2024-12-02T05:29:57.934" v="140" actId="1076"/>
          <ac:spMkLst>
            <pc:docMk/>
            <pc:sldMk cId="0" sldId="269"/>
            <ac:spMk id="10" creationId="{00000000-0000-0000-0000-000000000000}"/>
          </ac:spMkLst>
        </pc:spChg>
        <pc:spChg chg="mod">
          <ac:chgData name="2274802010396 - HUỲNH NGUYỄN ĐỨC KHÁNH - 71K28CNTT05" userId="8b1a7b5e-6239-4611-859d-90de8709fa0b" providerId="ADAL" clId="{5F14D119-6B8D-4AB2-A881-7EE6C76CE601}" dt="2024-12-02T05:30:02.744" v="141" actId="1076"/>
          <ac:spMkLst>
            <pc:docMk/>
            <pc:sldMk cId="0" sldId="269"/>
            <ac:spMk id="11" creationId="{00000000-0000-0000-0000-000000000000}"/>
          </ac:spMkLst>
        </pc:spChg>
        <pc:spChg chg="mod">
          <ac:chgData name="2274802010396 - HUỲNH NGUYỄN ĐỨC KHÁNH - 71K28CNTT05" userId="8b1a7b5e-6239-4611-859d-90de8709fa0b" providerId="ADAL" clId="{5F14D119-6B8D-4AB2-A881-7EE6C76CE601}" dt="2024-12-02T05:30:02.744" v="141" actId="1076"/>
          <ac:spMkLst>
            <pc:docMk/>
            <pc:sldMk cId="0" sldId="269"/>
            <ac:spMk id="12" creationId="{00000000-0000-0000-0000-000000000000}"/>
          </ac:spMkLst>
        </pc:spChg>
        <pc:spChg chg="mod">
          <ac:chgData name="2274802010396 - HUỲNH NGUYỄN ĐỨC KHÁNH - 71K28CNTT05" userId="8b1a7b5e-6239-4611-859d-90de8709fa0b" providerId="ADAL" clId="{5F14D119-6B8D-4AB2-A881-7EE6C76CE601}" dt="2024-12-02T05:30:02.744" v="141" actId="1076"/>
          <ac:spMkLst>
            <pc:docMk/>
            <pc:sldMk cId="0" sldId="269"/>
            <ac:spMk id="13" creationId="{00000000-0000-0000-0000-000000000000}"/>
          </ac:spMkLst>
        </pc:spChg>
        <pc:spChg chg="mod">
          <ac:chgData name="2274802010396 - HUỲNH NGUYỄN ĐỨC KHÁNH - 71K28CNTT05" userId="8b1a7b5e-6239-4611-859d-90de8709fa0b" providerId="ADAL" clId="{5F14D119-6B8D-4AB2-A881-7EE6C76CE601}" dt="2024-12-02T05:29:57.934" v="140" actId="1076"/>
          <ac:spMkLst>
            <pc:docMk/>
            <pc:sldMk cId="0" sldId="269"/>
            <ac:spMk id="14" creationId="{00000000-0000-0000-0000-000000000000}"/>
          </ac:spMkLst>
        </pc:spChg>
        <pc:spChg chg="mod">
          <ac:chgData name="2274802010396 - HUỲNH NGUYỄN ĐỨC KHÁNH - 71K28CNTT05" userId="8b1a7b5e-6239-4611-859d-90de8709fa0b" providerId="ADAL" clId="{5F14D119-6B8D-4AB2-A881-7EE6C76CE601}" dt="2024-12-02T05:29:57.934" v="140" actId="1076"/>
          <ac:spMkLst>
            <pc:docMk/>
            <pc:sldMk cId="0" sldId="269"/>
            <ac:spMk id="15" creationId="{00000000-0000-0000-0000-000000000000}"/>
          </ac:spMkLst>
        </pc:spChg>
        <pc:spChg chg="mod">
          <ac:chgData name="2274802010396 - HUỲNH NGUYỄN ĐỨC KHÁNH - 71K28CNTT05" userId="8b1a7b5e-6239-4611-859d-90de8709fa0b" providerId="ADAL" clId="{5F14D119-6B8D-4AB2-A881-7EE6C76CE601}" dt="2024-12-02T05:29:57.934" v="140" actId="1076"/>
          <ac:spMkLst>
            <pc:docMk/>
            <pc:sldMk cId="0" sldId="269"/>
            <ac:spMk id="16" creationId="{00000000-0000-0000-0000-000000000000}"/>
          </ac:spMkLst>
        </pc:spChg>
        <pc:picChg chg="del">
          <ac:chgData name="2274802010396 - HUỲNH NGUYỄN ĐỨC KHÁNH - 71K28CNTT05" userId="8b1a7b5e-6239-4611-859d-90de8709fa0b" providerId="ADAL" clId="{5F14D119-6B8D-4AB2-A881-7EE6C76CE601}" dt="2024-12-02T05:29:28.210" v="138" actId="478"/>
          <ac:picMkLst>
            <pc:docMk/>
            <pc:sldMk cId="0" sldId="269"/>
            <ac:picMk id="2" creationId="{00000000-0000-0000-0000-000000000000}"/>
          </ac:picMkLst>
        </pc:picChg>
      </pc:sldChg>
      <pc:sldChg chg="delSp modSp mod">
        <pc:chgData name="2274802010396 - HUỲNH NGUYỄN ĐỨC KHÁNH - 71K28CNTT05" userId="8b1a7b5e-6239-4611-859d-90de8709fa0b" providerId="ADAL" clId="{5F14D119-6B8D-4AB2-A881-7EE6C76CE601}" dt="2024-12-02T05:30:11.204" v="143" actId="1076"/>
        <pc:sldMkLst>
          <pc:docMk/>
          <pc:sldMk cId="0" sldId="270"/>
        </pc:sldMkLst>
        <pc:spChg chg="mod">
          <ac:chgData name="2274802010396 - HUỲNH NGUYỄN ĐỨC KHÁNH - 71K28CNTT05" userId="8b1a7b5e-6239-4611-859d-90de8709fa0b" providerId="ADAL" clId="{5F14D119-6B8D-4AB2-A881-7EE6C76CE601}" dt="2024-12-02T05:30:11.204" v="143" actId="1076"/>
          <ac:spMkLst>
            <pc:docMk/>
            <pc:sldMk cId="0" sldId="270"/>
            <ac:spMk id="3"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4"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5"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6"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7"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8"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9"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10"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11"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12"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13"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14"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15" creationId="{00000000-0000-0000-0000-000000000000}"/>
          </ac:spMkLst>
        </pc:spChg>
        <pc:spChg chg="mod">
          <ac:chgData name="2274802010396 - HUỲNH NGUYỄN ĐỨC KHÁNH - 71K28CNTT05" userId="8b1a7b5e-6239-4611-859d-90de8709fa0b" providerId="ADAL" clId="{5F14D119-6B8D-4AB2-A881-7EE6C76CE601}" dt="2024-12-02T05:30:11.204" v="143" actId="1076"/>
          <ac:spMkLst>
            <pc:docMk/>
            <pc:sldMk cId="0" sldId="270"/>
            <ac:spMk id="16" creationId="{00000000-0000-0000-0000-000000000000}"/>
          </ac:spMkLst>
        </pc:spChg>
        <pc:picChg chg="del">
          <ac:chgData name="2274802010396 - HUỲNH NGUYỄN ĐỨC KHÁNH - 71K28CNTT05" userId="8b1a7b5e-6239-4611-859d-90de8709fa0b" providerId="ADAL" clId="{5F14D119-6B8D-4AB2-A881-7EE6C76CE601}" dt="2024-12-02T05:30:05.272" v="142" actId="478"/>
          <ac:picMkLst>
            <pc:docMk/>
            <pc:sldMk cId="0" sldId="270"/>
            <ac:picMk id="2" creationId="{00000000-0000-0000-0000-000000000000}"/>
          </ac:picMkLst>
        </pc:picChg>
      </pc:sldChg>
      <pc:sldChg chg="del">
        <pc:chgData name="2274802010396 - HUỲNH NGUYỄN ĐỨC KHÁNH - 71K28CNTT05" userId="8b1a7b5e-6239-4611-859d-90de8709fa0b" providerId="ADAL" clId="{5F14D119-6B8D-4AB2-A881-7EE6C76CE601}" dt="2024-12-02T05:33:45.124" v="286" actId="47"/>
        <pc:sldMkLst>
          <pc:docMk/>
          <pc:sldMk cId="0" sldId="271"/>
        </pc:sldMkLst>
      </pc:sldChg>
      <pc:sldChg chg="modSp add mod">
        <pc:chgData name="2274802010396 - HUỲNH NGUYỄN ĐỨC KHÁNH - 71K28CNTT05" userId="8b1a7b5e-6239-4611-859d-90de8709fa0b" providerId="ADAL" clId="{5F14D119-6B8D-4AB2-A881-7EE6C76CE601}" dt="2024-12-02T05:33:43.052" v="285" actId="1076"/>
        <pc:sldMkLst>
          <pc:docMk/>
          <pc:sldMk cId="2354652896" sldId="272"/>
        </pc:sldMkLst>
        <pc:spChg chg="mod">
          <ac:chgData name="2274802010396 - HUỲNH NGUYỄN ĐỨC KHÁNH - 71K28CNTT05" userId="8b1a7b5e-6239-4611-859d-90de8709fa0b" providerId="ADAL" clId="{5F14D119-6B8D-4AB2-A881-7EE6C76CE601}" dt="2024-12-02T05:31:00.604" v="223" actId="1076"/>
          <ac:spMkLst>
            <pc:docMk/>
            <pc:sldMk cId="2354652896" sldId="272"/>
            <ac:spMk id="3" creationId="{E23738A1-BF7C-3D64-84B5-5F74273E5B5C}"/>
          </ac:spMkLst>
        </pc:spChg>
        <pc:spChg chg="mod">
          <ac:chgData name="2274802010396 - HUỲNH NGUYỄN ĐỨC KHÁNH - 71K28CNTT05" userId="8b1a7b5e-6239-4611-859d-90de8709fa0b" providerId="ADAL" clId="{5F14D119-6B8D-4AB2-A881-7EE6C76CE601}" dt="2024-12-02T05:32:35.746" v="249" actId="1076"/>
          <ac:spMkLst>
            <pc:docMk/>
            <pc:sldMk cId="2354652896" sldId="272"/>
            <ac:spMk id="5" creationId="{7A57385C-D7EF-537B-8884-7A46014BF94B}"/>
          </ac:spMkLst>
        </pc:spChg>
        <pc:spChg chg="mod">
          <ac:chgData name="2274802010396 - HUỲNH NGUYỄN ĐỨC KHÁNH - 71K28CNTT05" userId="8b1a7b5e-6239-4611-859d-90de8709fa0b" providerId="ADAL" clId="{5F14D119-6B8D-4AB2-A881-7EE6C76CE601}" dt="2024-12-02T05:32:40.485" v="252" actId="14100"/>
          <ac:spMkLst>
            <pc:docMk/>
            <pc:sldMk cId="2354652896" sldId="272"/>
            <ac:spMk id="6" creationId="{CD7D9C7C-98FC-7912-D79D-37A835FB491D}"/>
          </ac:spMkLst>
        </pc:spChg>
        <pc:spChg chg="mod">
          <ac:chgData name="2274802010396 - HUỲNH NGUYỄN ĐỨC KHÁNH - 71K28CNTT05" userId="8b1a7b5e-6239-4611-859d-90de8709fa0b" providerId="ADAL" clId="{5F14D119-6B8D-4AB2-A881-7EE6C76CE601}" dt="2024-12-02T05:32:44.685" v="253" actId="1076"/>
          <ac:spMkLst>
            <pc:docMk/>
            <pc:sldMk cId="2354652896" sldId="272"/>
            <ac:spMk id="7" creationId="{7827F3D4-73BE-8349-7875-91A23AE1352D}"/>
          </ac:spMkLst>
        </pc:spChg>
        <pc:spChg chg="mod">
          <ac:chgData name="2274802010396 - HUỲNH NGUYỄN ĐỨC KHÁNH - 71K28CNTT05" userId="8b1a7b5e-6239-4611-859d-90de8709fa0b" providerId="ADAL" clId="{5F14D119-6B8D-4AB2-A881-7EE6C76CE601}" dt="2024-12-02T05:33:05.059" v="265" actId="1076"/>
          <ac:spMkLst>
            <pc:docMk/>
            <pc:sldMk cId="2354652896" sldId="272"/>
            <ac:spMk id="8" creationId="{7C9FDDAE-09AB-DA25-B368-5C0356A18107}"/>
          </ac:spMkLst>
        </pc:spChg>
        <pc:spChg chg="mod">
          <ac:chgData name="2274802010396 - HUỲNH NGUYỄN ĐỨC KHÁNH - 71K28CNTT05" userId="8b1a7b5e-6239-4611-859d-90de8709fa0b" providerId="ADAL" clId="{5F14D119-6B8D-4AB2-A881-7EE6C76CE601}" dt="2024-12-02T05:31:27.832" v="229" actId="20577"/>
          <ac:spMkLst>
            <pc:docMk/>
            <pc:sldMk cId="2354652896" sldId="272"/>
            <ac:spMk id="9" creationId="{5B43828D-30A4-E830-9FCE-9925B183489C}"/>
          </ac:spMkLst>
        </pc:spChg>
        <pc:spChg chg="mod">
          <ac:chgData name="2274802010396 - HUỲNH NGUYỄN ĐỨC KHÁNH - 71K28CNTT05" userId="8b1a7b5e-6239-4611-859d-90de8709fa0b" providerId="ADAL" clId="{5F14D119-6B8D-4AB2-A881-7EE6C76CE601}" dt="2024-12-02T05:33:08.511" v="266" actId="1076"/>
          <ac:spMkLst>
            <pc:docMk/>
            <pc:sldMk cId="2354652896" sldId="272"/>
            <ac:spMk id="10" creationId="{598B6F49-AD79-24FD-9534-E400D4892CD4}"/>
          </ac:spMkLst>
        </pc:spChg>
        <pc:spChg chg="mod">
          <ac:chgData name="2274802010396 - HUỲNH NGUYỄN ĐỨC KHÁNH - 71K28CNTT05" userId="8b1a7b5e-6239-4611-859d-90de8709fa0b" providerId="ADAL" clId="{5F14D119-6B8D-4AB2-A881-7EE6C76CE601}" dt="2024-12-02T05:31:39.172" v="233" actId="14100"/>
          <ac:spMkLst>
            <pc:docMk/>
            <pc:sldMk cId="2354652896" sldId="272"/>
            <ac:spMk id="11" creationId="{C233F640-E635-E8EE-E80C-F2D26E30FA83}"/>
          </ac:spMkLst>
        </pc:spChg>
        <pc:spChg chg="mod">
          <ac:chgData name="2274802010396 - HUỲNH NGUYỄN ĐỨC KHÁNH - 71K28CNTT05" userId="8b1a7b5e-6239-4611-859d-90de8709fa0b" providerId="ADAL" clId="{5F14D119-6B8D-4AB2-A881-7EE6C76CE601}" dt="2024-12-02T05:31:44.748" v="234"/>
          <ac:spMkLst>
            <pc:docMk/>
            <pc:sldMk cId="2354652896" sldId="272"/>
            <ac:spMk id="12" creationId="{67FF6259-FE72-009F-1719-0F027BC7BC8F}"/>
          </ac:spMkLst>
        </pc:spChg>
        <pc:spChg chg="mod">
          <ac:chgData name="2274802010396 - HUỲNH NGUYỄN ĐỨC KHÁNH - 71K28CNTT05" userId="8b1a7b5e-6239-4611-859d-90de8709fa0b" providerId="ADAL" clId="{5F14D119-6B8D-4AB2-A881-7EE6C76CE601}" dt="2024-12-02T05:33:24.004" v="275" actId="20577"/>
          <ac:spMkLst>
            <pc:docMk/>
            <pc:sldMk cId="2354652896" sldId="272"/>
            <ac:spMk id="13" creationId="{BF4D41DB-6D99-989E-C30C-E568FD726E4F}"/>
          </ac:spMkLst>
        </pc:spChg>
        <pc:spChg chg="mod">
          <ac:chgData name="2274802010396 - HUỲNH NGUYỄN ĐỨC KHÁNH - 71K28CNTT05" userId="8b1a7b5e-6239-4611-859d-90de8709fa0b" providerId="ADAL" clId="{5F14D119-6B8D-4AB2-A881-7EE6C76CE601}" dt="2024-12-02T05:33:40.434" v="284" actId="1076"/>
          <ac:spMkLst>
            <pc:docMk/>
            <pc:sldMk cId="2354652896" sldId="272"/>
            <ac:spMk id="14" creationId="{043525D8-4DB2-FC67-9A35-C91B74C85F9B}"/>
          </ac:spMkLst>
        </pc:spChg>
        <pc:spChg chg="mod">
          <ac:chgData name="2274802010396 - HUỲNH NGUYỄN ĐỨC KHÁNH - 71K28CNTT05" userId="8b1a7b5e-6239-4611-859d-90de8709fa0b" providerId="ADAL" clId="{5F14D119-6B8D-4AB2-A881-7EE6C76CE601}" dt="2024-12-02T05:32:02.345" v="237" actId="14100"/>
          <ac:spMkLst>
            <pc:docMk/>
            <pc:sldMk cId="2354652896" sldId="272"/>
            <ac:spMk id="15" creationId="{04A97E5E-EAD6-A413-C857-0CB7AD7384E4}"/>
          </ac:spMkLst>
        </pc:spChg>
        <pc:spChg chg="mod">
          <ac:chgData name="2274802010396 - HUỲNH NGUYỄN ĐỨC KHÁNH - 71K28CNTT05" userId="8b1a7b5e-6239-4611-859d-90de8709fa0b" providerId="ADAL" clId="{5F14D119-6B8D-4AB2-A881-7EE6C76CE601}" dt="2024-12-02T05:33:43.052" v="285" actId="1076"/>
          <ac:spMkLst>
            <pc:docMk/>
            <pc:sldMk cId="2354652896" sldId="272"/>
            <ac:spMk id="16" creationId="{3F4B4795-CF4C-58B5-0A9B-949864390B0B}"/>
          </ac:spMkLst>
        </pc:spChg>
      </pc:sldChg>
      <pc:sldChg chg="add">
        <pc:chgData name="2274802010396 - HUỲNH NGUYỄN ĐỨC KHÁNH - 71K28CNTT05" userId="8b1a7b5e-6239-4611-859d-90de8709fa0b" providerId="ADAL" clId="{5F14D119-6B8D-4AB2-A881-7EE6C76CE601}" dt="2024-12-02T05:48:16.088" v="287"/>
        <pc:sldMkLst>
          <pc:docMk/>
          <pc:sldMk cId="0" sldId="273"/>
        </pc:sldMkLst>
      </pc:sldChg>
      <pc:sldChg chg="add">
        <pc:chgData name="2274802010396 - HUỲNH NGUYỄN ĐỨC KHÁNH - 71K28CNTT05" userId="8b1a7b5e-6239-4611-859d-90de8709fa0b" providerId="ADAL" clId="{5F14D119-6B8D-4AB2-A881-7EE6C76CE601}" dt="2024-12-02T05:48:16.088" v="287"/>
        <pc:sldMkLst>
          <pc:docMk/>
          <pc:sldMk cId="0" sldId="274"/>
        </pc:sldMkLst>
      </pc:sldChg>
      <pc:sldChg chg="add">
        <pc:chgData name="2274802010396 - HUỲNH NGUYỄN ĐỨC KHÁNH - 71K28CNTT05" userId="8b1a7b5e-6239-4611-859d-90de8709fa0b" providerId="ADAL" clId="{5F14D119-6B8D-4AB2-A881-7EE6C76CE601}" dt="2024-12-02T05:48:47.836" v="288"/>
        <pc:sldMkLst>
          <pc:docMk/>
          <pc:sldMk cId="0" sldId="275"/>
        </pc:sldMkLst>
      </pc:sldChg>
      <pc:sldChg chg="add">
        <pc:chgData name="2274802010396 - HUỲNH NGUYỄN ĐỨC KHÁNH - 71K28CNTT05" userId="8b1a7b5e-6239-4611-859d-90de8709fa0b" providerId="ADAL" clId="{5F14D119-6B8D-4AB2-A881-7EE6C76CE601}" dt="2024-12-02T05:48:47.836" v="288"/>
        <pc:sldMkLst>
          <pc:docMk/>
          <pc:sldMk cId="0" sldId="276"/>
        </pc:sldMkLst>
      </pc:sldChg>
      <pc:sldChg chg="add">
        <pc:chgData name="2274802010396 - HUỲNH NGUYỄN ĐỨC KHÁNH - 71K28CNTT05" userId="8b1a7b5e-6239-4611-859d-90de8709fa0b" providerId="ADAL" clId="{5F14D119-6B8D-4AB2-A881-7EE6C76CE601}" dt="2024-12-02T05:48:47.836" v="288"/>
        <pc:sldMkLst>
          <pc:docMk/>
          <pc:sldMk cId="0" sldId="277"/>
        </pc:sldMkLst>
      </pc:sldChg>
      <pc:sldChg chg="add">
        <pc:chgData name="2274802010396 - HUỲNH NGUYỄN ĐỨC KHÁNH - 71K28CNTT05" userId="8b1a7b5e-6239-4611-859d-90de8709fa0b" providerId="ADAL" clId="{5F14D119-6B8D-4AB2-A881-7EE6C76CE601}" dt="2024-12-02T05:48:47.836" v="288"/>
        <pc:sldMkLst>
          <pc:docMk/>
          <pc:sldMk cId="0" sldId="278"/>
        </pc:sldMkLst>
      </pc:sldChg>
      <pc:sldChg chg="add">
        <pc:chgData name="2274802010396 - HUỲNH NGUYỄN ĐỨC KHÁNH - 71K28CNTT05" userId="8b1a7b5e-6239-4611-859d-90de8709fa0b" providerId="ADAL" clId="{5F14D119-6B8D-4AB2-A881-7EE6C76CE601}" dt="2024-12-02T05:48:47.836" v="288"/>
        <pc:sldMkLst>
          <pc:docMk/>
          <pc:sldMk cId="0" sldId="279"/>
        </pc:sldMkLst>
      </pc:sldChg>
      <pc:sldChg chg="add">
        <pc:chgData name="2274802010396 - HUỲNH NGUYỄN ĐỨC KHÁNH - 71K28CNTT05" userId="8b1a7b5e-6239-4611-859d-90de8709fa0b" providerId="ADAL" clId="{5F14D119-6B8D-4AB2-A881-7EE6C76CE601}" dt="2024-12-02T05:48:55.513" v="289"/>
        <pc:sldMkLst>
          <pc:docMk/>
          <pc:sldMk cId="0" sldId="280"/>
        </pc:sldMkLst>
      </pc:sldChg>
      <pc:sldChg chg="add">
        <pc:chgData name="2274802010396 - HUỲNH NGUYỄN ĐỨC KHÁNH - 71K28CNTT05" userId="8b1a7b5e-6239-4611-859d-90de8709fa0b" providerId="ADAL" clId="{5F14D119-6B8D-4AB2-A881-7EE6C76CE601}" dt="2024-12-02T05:48:55.513" v="289"/>
        <pc:sldMkLst>
          <pc:docMk/>
          <pc:sldMk cId="0"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16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DB4A8-C263-1993-D2E2-14C312DDF4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744562-0BEC-00F1-43AE-28E434ECA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7D999-8FC7-4161-DFAD-7FD82E4C8B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9FFDF-CDAE-F024-6B57-DBF1C5BB682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470257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71630" y="3051631"/>
            <a:ext cx="7556421" cy="2126337"/>
          </a:xfrm>
          <a:prstGeom prst="rect">
            <a:avLst/>
          </a:prstGeom>
          <a:noFill/>
          <a:ln/>
        </p:spPr>
        <p:txBody>
          <a:bodyPr wrap="square" lIns="0" tIns="0" rIns="0" bIns="0" rtlCol="0" anchor="t"/>
          <a:lstStyle/>
          <a:p>
            <a:pPr marL="0" indent="0" algn="ctr">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Triển khai Hệ thống Odoo Phiên bản Community </a:t>
            </a:r>
            <a:r>
              <a:rPr lang="en-US" sz="4450" b="1">
                <a:solidFill>
                  <a:srgbClr val="443728"/>
                </a:solidFill>
                <a:latin typeface="Crimson Pro Bold" pitchFamily="34" charset="0"/>
                <a:ea typeface="Crimson Pro Bold" pitchFamily="34" charset="-122"/>
                <a:cs typeface="Crimson Pro Bold" pitchFamily="34" charset="-120"/>
              </a:rPr>
              <a:t>cho chuỗi cửa hàng quần áo DoubleK</a:t>
            </a:r>
            <a:endParaRPr lang="en-US" sz="4450" dirty="0"/>
          </a:p>
        </p:txBody>
      </p:sp>
      <p:sp>
        <p:nvSpPr>
          <p:cNvPr id="4" name="Text 1"/>
          <p:cNvSpPr/>
          <p:nvPr/>
        </p:nvSpPr>
        <p:spPr>
          <a:xfrm>
            <a:off x="6280190" y="3933349"/>
            <a:ext cx="7556421" cy="2177415"/>
          </a:xfrm>
          <a:prstGeom prst="rect">
            <a:avLst/>
          </a:prstGeom>
          <a:noFill/>
          <a:ln/>
        </p:spPr>
        <p:txBody>
          <a:bodyPr wrap="square" lIns="0" tIns="0" rIns="0" bIns="0" rtlCol="0" anchor="t"/>
          <a:lstStyle/>
          <a:p>
            <a:pPr marL="0" indent="0">
              <a:lnSpc>
                <a:spcPts val="2850"/>
              </a:lnSpc>
              <a:buNone/>
            </a:pPr>
            <a:endParaRPr lang="en-US" sz="1750" dirty="0"/>
          </a:p>
        </p:txBody>
      </p:sp>
      <p:sp>
        <p:nvSpPr>
          <p:cNvPr id="6" name="Text 3"/>
          <p:cNvSpPr/>
          <p:nvPr/>
        </p:nvSpPr>
        <p:spPr>
          <a:xfrm>
            <a:off x="6371630" y="6515457"/>
            <a:ext cx="179903"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Open Sans Medium" pitchFamily="34" charset="0"/>
                <a:ea typeface="Open Sans Medium" pitchFamily="34" charset="-122"/>
                <a:cs typeface="Open Sans Medium" pitchFamily="34" charset="-120"/>
              </a:rPr>
              <a:t>MW</a:t>
            </a:r>
            <a:endParaRPr lang="en-US" sz="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10151"/>
            <a:ext cx="7987546"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Mục tiêu Chiến lược của DoubleK</a:t>
            </a:r>
            <a:endParaRPr lang="en-US" sz="4450" dirty="0"/>
          </a:p>
        </p:txBody>
      </p:sp>
      <p:sp>
        <p:nvSpPr>
          <p:cNvPr id="3" name="Text 1"/>
          <p:cNvSpPr/>
          <p:nvPr/>
        </p:nvSpPr>
        <p:spPr>
          <a:xfrm>
            <a:off x="793790" y="2372558"/>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DoubleK đã xây dựng một kế hoạch phát triển dài hạn với các mục tiêu chiến lược cụ thể cho từng giai đoạn. Từ việc xây dựng hệ thống online chuyên nghiệp đến trở thành thương hiệu thời trang được yêu thích nhất tại Việt Nam, và cuối cùng là phát triển thành thương hiệu toàn cầu.</a:t>
            </a:r>
            <a:endParaRPr lang="en-US" sz="1750" dirty="0"/>
          </a:p>
        </p:txBody>
      </p:sp>
      <p:sp>
        <p:nvSpPr>
          <p:cNvPr id="4" name="Shape 2"/>
          <p:cNvSpPr/>
          <p:nvPr/>
        </p:nvSpPr>
        <p:spPr>
          <a:xfrm>
            <a:off x="793790" y="4056578"/>
            <a:ext cx="13042821" cy="30480"/>
          </a:xfrm>
          <a:prstGeom prst="roundRect">
            <a:avLst>
              <a:gd name="adj" fmla="val 312558"/>
            </a:avLst>
          </a:prstGeom>
          <a:solidFill>
            <a:srgbClr val="D1C8C6"/>
          </a:solidFill>
          <a:ln/>
        </p:spPr>
        <p:txBody>
          <a:bodyPr/>
          <a:lstStyle/>
          <a:p>
            <a:endParaRPr lang="en-US"/>
          </a:p>
        </p:txBody>
      </p:sp>
      <p:sp>
        <p:nvSpPr>
          <p:cNvPr id="5" name="Shape 3"/>
          <p:cNvSpPr/>
          <p:nvPr/>
        </p:nvSpPr>
        <p:spPr>
          <a:xfrm>
            <a:off x="2876669" y="4056578"/>
            <a:ext cx="30480" cy="793790"/>
          </a:xfrm>
          <a:prstGeom prst="roundRect">
            <a:avLst>
              <a:gd name="adj" fmla="val 312558"/>
            </a:avLst>
          </a:prstGeom>
          <a:solidFill>
            <a:srgbClr val="D1C8C6"/>
          </a:solidFill>
          <a:ln/>
        </p:spPr>
        <p:txBody>
          <a:bodyPr/>
          <a:lstStyle/>
          <a:p>
            <a:endParaRPr lang="en-US"/>
          </a:p>
        </p:txBody>
      </p:sp>
      <p:sp>
        <p:nvSpPr>
          <p:cNvPr id="6" name="Shape 4"/>
          <p:cNvSpPr/>
          <p:nvPr/>
        </p:nvSpPr>
        <p:spPr>
          <a:xfrm>
            <a:off x="2636758" y="3801427"/>
            <a:ext cx="510302" cy="510302"/>
          </a:xfrm>
          <a:prstGeom prst="roundRect">
            <a:avLst>
              <a:gd name="adj" fmla="val 18669"/>
            </a:avLst>
          </a:prstGeom>
          <a:solidFill>
            <a:srgbClr val="EBE2E0"/>
          </a:solidFill>
          <a:ln w="7620">
            <a:solidFill>
              <a:srgbClr val="D1C8C6"/>
            </a:solidFill>
            <a:prstDash val="solid"/>
          </a:ln>
        </p:spPr>
        <p:txBody>
          <a:bodyPr/>
          <a:lstStyle/>
          <a:p>
            <a:endParaRPr lang="en-US"/>
          </a:p>
        </p:txBody>
      </p:sp>
      <p:sp>
        <p:nvSpPr>
          <p:cNvPr id="7" name="Text 5"/>
          <p:cNvSpPr/>
          <p:nvPr/>
        </p:nvSpPr>
        <p:spPr>
          <a:xfrm>
            <a:off x="2828211" y="3886438"/>
            <a:ext cx="127278"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8" name="Text 6"/>
          <p:cNvSpPr/>
          <p:nvPr/>
        </p:nvSpPr>
        <p:spPr>
          <a:xfrm>
            <a:off x="1474351" y="5077301"/>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Ngắn hạn (1-2 năm)</a:t>
            </a:r>
            <a:endParaRPr lang="en-US" sz="2200" dirty="0"/>
          </a:p>
        </p:txBody>
      </p:sp>
      <p:sp>
        <p:nvSpPr>
          <p:cNvPr id="9" name="Text 7"/>
          <p:cNvSpPr/>
          <p:nvPr/>
        </p:nvSpPr>
        <p:spPr>
          <a:xfrm>
            <a:off x="1020604" y="5567720"/>
            <a:ext cx="3742730" cy="1088708"/>
          </a:xfrm>
          <a:prstGeom prst="rect">
            <a:avLst/>
          </a:prstGeom>
          <a:noFill/>
          <a:ln/>
        </p:spPr>
        <p:txBody>
          <a:bodyPr wrap="square" lIns="0" tIns="0" rIns="0" bIns="0" rtlCol="0" anchor="t"/>
          <a:lstStyle/>
          <a:p>
            <a:pPr marL="0" indent="0" algn="ctr">
              <a:lnSpc>
                <a:spcPts val="2850"/>
              </a:lnSpc>
              <a:buNone/>
            </a:pPr>
            <a:r>
              <a:rPr lang="en-US" sz="1750" dirty="0">
                <a:solidFill>
                  <a:srgbClr val="443728"/>
                </a:solidFill>
                <a:latin typeface="Open Sans" pitchFamily="34" charset="0"/>
                <a:ea typeface="Open Sans" pitchFamily="34" charset="-122"/>
                <a:cs typeface="Open Sans" pitchFamily="34" charset="-120"/>
              </a:rPr>
              <a:t>Xây dựng hệ thống online chuyên nghiệp và tăng trưởng doanh thu bán hàng trực tuyến.</a:t>
            </a:r>
            <a:endParaRPr lang="en-US" sz="1750" dirty="0"/>
          </a:p>
        </p:txBody>
      </p:sp>
      <p:sp>
        <p:nvSpPr>
          <p:cNvPr id="10" name="Shape 8"/>
          <p:cNvSpPr/>
          <p:nvPr/>
        </p:nvSpPr>
        <p:spPr>
          <a:xfrm>
            <a:off x="7299841" y="4056578"/>
            <a:ext cx="30480" cy="793790"/>
          </a:xfrm>
          <a:prstGeom prst="roundRect">
            <a:avLst>
              <a:gd name="adj" fmla="val 312558"/>
            </a:avLst>
          </a:prstGeom>
          <a:solidFill>
            <a:srgbClr val="D1C8C6"/>
          </a:solidFill>
          <a:ln/>
        </p:spPr>
        <p:txBody>
          <a:bodyPr/>
          <a:lstStyle/>
          <a:p>
            <a:endParaRPr lang="en-US"/>
          </a:p>
        </p:txBody>
      </p:sp>
      <p:sp>
        <p:nvSpPr>
          <p:cNvPr id="11" name="Shape 9"/>
          <p:cNvSpPr/>
          <p:nvPr/>
        </p:nvSpPr>
        <p:spPr>
          <a:xfrm>
            <a:off x="7059930" y="3801427"/>
            <a:ext cx="510302" cy="510302"/>
          </a:xfrm>
          <a:prstGeom prst="roundRect">
            <a:avLst>
              <a:gd name="adj" fmla="val 18669"/>
            </a:avLst>
          </a:prstGeom>
          <a:solidFill>
            <a:srgbClr val="EBE2E0"/>
          </a:solidFill>
          <a:ln w="7620">
            <a:solidFill>
              <a:srgbClr val="D1C8C6"/>
            </a:solidFill>
            <a:prstDash val="solid"/>
          </a:ln>
        </p:spPr>
        <p:txBody>
          <a:bodyPr/>
          <a:lstStyle/>
          <a:p>
            <a:endParaRPr lang="en-US"/>
          </a:p>
        </p:txBody>
      </p:sp>
      <p:sp>
        <p:nvSpPr>
          <p:cNvPr id="12" name="Text 10"/>
          <p:cNvSpPr/>
          <p:nvPr/>
        </p:nvSpPr>
        <p:spPr>
          <a:xfrm>
            <a:off x="7228284" y="3886438"/>
            <a:ext cx="173474"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3" name="Text 11"/>
          <p:cNvSpPr/>
          <p:nvPr/>
        </p:nvSpPr>
        <p:spPr>
          <a:xfrm>
            <a:off x="5897523" y="5077301"/>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Trung hạn (3-5 năm)</a:t>
            </a:r>
            <a:endParaRPr lang="en-US" sz="2200" dirty="0"/>
          </a:p>
        </p:txBody>
      </p:sp>
      <p:sp>
        <p:nvSpPr>
          <p:cNvPr id="14" name="Text 12"/>
          <p:cNvSpPr/>
          <p:nvPr/>
        </p:nvSpPr>
        <p:spPr>
          <a:xfrm>
            <a:off x="5443776" y="5567720"/>
            <a:ext cx="3742730" cy="1451610"/>
          </a:xfrm>
          <a:prstGeom prst="rect">
            <a:avLst/>
          </a:prstGeom>
          <a:noFill/>
          <a:ln/>
        </p:spPr>
        <p:txBody>
          <a:bodyPr wrap="square" lIns="0" tIns="0" rIns="0" bIns="0" rtlCol="0" anchor="t"/>
          <a:lstStyle/>
          <a:p>
            <a:pPr marL="0" indent="0" algn="ctr">
              <a:lnSpc>
                <a:spcPts val="2850"/>
              </a:lnSpc>
              <a:buNone/>
            </a:pPr>
            <a:r>
              <a:rPr lang="en-US" sz="1750" dirty="0">
                <a:solidFill>
                  <a:srgbClr val="443728"/>
                </a:solidFill>
                <a:latin typeface="Open Sans" pitchFamily="34" charset="0"/>
                <a:ea typeface="Open Sans" pitchFamily="34" charset="-122"/>
                <a:cs typeface="Open Sans" pitchFamily="34" charset="-120"/>
              </a:rPr>
              <a:t>Trở thành thương hiệu thời trang được yêu thích nhất tại Việt Nam và mở rộng thị trường sang các khu vực khác.</a:t>
            </a:r>
            <a:endParaRPr lang="en-US" sz="1750" dirty="0"/>
          </a:p>
        </p:txBody>
      </p:sp>
      <p:sp>
        <p:nvSpPr>
          <p:cNvPr id="15" name="Shape 13"/>
          <p:cNvSpPr/>
          <p:nvPr/>
        </p:nvSpPr>
        <p:spPr>
          <a:xfrm>
            <a:off x="11723013" y="4056578"/>
            <a:ext cx="30480" cy="793790"/>
          </a:xfrm>
          <a:prstGeom prst="roundRect">
            <a:avLst>
              <a:gd name="adj" fmla="val 312558"/>
            </a:avLst>
          </a:prstGeom>
          <a:solidFill>
            <a:srgbClr val="D1C8C6"/>
          </a:solidFill>
          <a:ln/>
        </p:spPr>
        <p:txBody>
          <a:bodyPr/>
          <a:lstStyle/>
          <a:p>
            <a:endParaRPr lang="en-US"/>
          </a:p>
        </p:txBody>
      </p:sp>
      <p:sp>
        <p:nvSpPr>
          <p:cNvPr id="16" name="Shape 14"/>
          <p:cNvSpPr/>
          <p:nvPr/>
        </p:nvSpPr>
        <p:spPr>
          <a:xfrm>
            <a:off x="11483102" y="3801427"/>
            <a:ext cx="510302" cy="510302"/>
          </a:xfrm>
          <a:prstGeom prst="roundRect">
            <a:avLst>
              <a:gd name="adj" fmla="val 18669"/>
            </a:avLst>
          </a:prstGeom>
          <a:solidFill>
            <a:srgbClr val="EBE2E0"/>
          </a:solidFill>
          <a:ln w="7620">
            <a:solidFill>
              <a:srgbClr val="D1C8C6"/>
            </a:solidFill>
            <a:prstDash val="solid"/>
          </a:ln>
        </p:spPr>
        <p:txBody>
          <a:bodyPr/>
          <a:lstStyle/>
          <a:p>
            <a:endParaRPr lang="en-US"/>
          </a:p>
        </p:txBody>
      </p:sp>
      <p:sp>
        <p:nvSpPr>
          <p:cNvPr id="17" name="Text 15"/>
          <p:cNvSpPr/>
          <p:nvPr/>
        </p:nvSpPr>
        <p:spPr>
          <a:xfrm>
            <a:off x="11655147" y="3886438"/>
            <a:ext cx="166211"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8" name="Text 16"/>
          <p:cNvSpPr/>
          <p:nvPr/>
        </p:nvSpPr>
        <p:spPr>
          <a:xfrm>
            <a:off x="10320695" y="5077301"/>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Dài hạn (trên 5 năm)</a:t>
            </a:r>
            <a:endParaRPr lang="en-US" sz="2200" dirty="0"/>
          </a:p>
        </p:txBody>
      </p:sp>
      <p:sp>
        <p:nvSpPr>
          <p:cNvPr id="19" name="Text 17"/>
          <p:cNvSpPr/>
          <p:nvPr/>
        </p:nvSpPr>
        <p:spPr>
          <a:xfrm>
            <a:off x="9866948" y="5567720"/>
            <a:ext cx="3742730" cy="1451610"/>
          </a:xfrm>
          <a:prstGeom prst="rect">
            <a:avLst/>
          </a:prstGeom>
          <a:noFill/>
          <a:ln/>
        </p:spPr>
        <p:txBody>
          <a:bodyPr wrap="square" lIns="0" tIns="0" rIns="0" bIns="0" rtlCol="0" anchor="t"/>
          <a:lstStyle/>
          <a:p>
            <a:pPr marL="0" indent="0" algn="ctr">
              <a:lnSpc>
                <a:spcPts val="2850"/>
              </a:lnSpc>
              <a:buNone/>
            </a:pPr>
            <a:r>
              <a:rPr lang="en-US" sz="1750" dirty="0">
                <a:solidFill>
                  <a:srgbClr val="443728"/>
                </a:solidFill>
                <a:latin typeface="Open Sans" pitchFamily="34" charset="0"/>
                <a:ea typeface="Open Sans" pitchFamily="34" charset="-122"/>
                <a:cs typeface="Open Sans" pitchFamily="34" charset="-120"/>
              </a:rPr>
              <a:t>Phát triển thương hiệu toàn cầu với các dòng sản phẩm cao cấp và hướng đến thời trang bền vững theo xu hướng.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639729"/>
            <a:ext cx="7263884"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Bối cảnh Hiện tại của DoubleK</a:t>
            </a:r>
            <a:endParaRPr lang="en-US" sz="4450" dirty="0"/>
          </a:p>
        </p:txBody>
      </p:sp>
      <p:sp>
        <p:nvSpPr>
          <p:cNvPr id="3" name="Text 1"/>
          <p:cNvSpPr/>
          <p:nvPr/>
        </p:nvSpPr>
        <p:spPr>
          <a:xfrm>
            <a:off x="793790" y="2802136"/>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Sau 5 năm hoạt động, DoubleK đã mở rộng mạng lưới lên hơn 10 chi nhánh tại Thành phố Hồ Chí Minh và tạo dựng được chỗ đứng trong thị trường thời trang Việt Nam. Tuy nhiên, công ty đang đối mặt với những thách thức về hiệu quả vận hành và doanh thu không đáp ứng được chi phí ngày càng tăng.</a:t>
            </a:r>
            <a:endParaRPr lang="en-US" sz="1750" dirty="0"/>
          </a:p>
        </p:txBody>
      </p:sp>
      <p:sp>
        <p:nvSpPr>
          <p:cNvPr id="4" name="Shape 2"/>
          <p:cNvSpPr/>
          <p:nvPr/>
        </p:nvSpPr>
        <p:spPr>
          <a:xfrm>
            <a:off x="793790" y="4401145"/>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5" name="Text 3"/>
          <p:cNvSpPr/>
          <p:nvPr/>
        </p:nvSpPr>
        <p:spPr>
          <a:xfrm>
            <a:off x="1417439" y="44011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Mở rộng nhanh chóng</a:t>
            </a:r>
            <a:endParaRPr lang="en-US" sz="2200" dirty="0"/>
          </a:p>
        </p:txBody>
      </p:sp>
      <p:sp>
        <p:nvSpPr>
          <p:cNvPr id="6" name="Text 4"/>
          <p:cNvSpPr/>
          <p:nvPr/>
        </p:nvSpPr>
        <p:spPr>
          <a:xfrm>
            <a:off x="1417439" y="4891564"/>
            <a:ext cx="5784413"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Hơn 10 chi nhánh tại TP.HCM trong 5 năm</a:t>
            </a:r>
            <a:endParaRPr lang="en-US" sz="1750" dirty="0"/>
          </a:p>
        </p:txBody>
      </p:sp>
      <p:sp>
        <p:nvSpPr>
          <p:cNvPr id="7" name="Shape 5"/>
          <p:cNvSpPr/>
          <p:nvPr/>
        </p:nvSpPr>
        <p:spPr>
          <a:xfrm>
            <a:off x="7428667" y="4401145"/>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8" name="Text 6"/>
          <p:cNvSpPr/>
          <p:nvPr/>
        </p:nvSpPr>
        <p:spPr>
          <a:xfrm>
            <a:off x="8052316" y="44011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Thách thức vận hành</a:t>
            </a:r>
            <a:endParaRPr lang="en-US" sz="2200" dirty="0"/>
          </a:p>
        </p:txBody>
      </p:sp>
      <p:sp>
        <p:nvSpPr>
          <p:cNvPr id="9" name="Text 7"/>
          <p:cNvSpPr/>
          <p:nvPr/>
        </p:nvSpPr>
        <p:spPr>
          <a:xfrm>
            <a:off x="8052316" y="4891564"/>
            <a:ext cx="5784413"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Hiệu quả vận hành chưa tối ưu</a:t>
            </a:r>
            <a:endParaRPr lang="en-US" sz="1750" dirty="0"/>
          </a:p>
        </p:txBody>
      </p:sp>
      <p:sp>
        <p:nvSpPr>
          <p:cNvPr id="10" name="Shape 8"/>
          <p:cNvSpPr/>
          <p:nvPr/>
        </p:nvSpPr>
        <p:spPr>
          <a:xfrm>
            <a:off x="793790" y="5736431"/>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11" name="Text 9"/>
          <p:cNvSpPr/>
          <p:nvPr/>
        </p:nvSpPr>
        <p:spPr>
          <a:xfrm>
            <a:off x="1417439" y="573643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Áp lực doanh thu</a:t>
            </a:r>
            <a:endParaRPr lang="en-US" sz="2200" dirty="0"/>
          </a:p>
        </p:txBody>
      </p:sp>
      <p:sp>
        <p:nvSpPr>
          <p:cNvPr id="12" name="Text 10"/>
          <p:cNvSpPr/>
          <p:nvPr/>
        </p:nvSpPr>
        <p:spPr>
          <a:xfrm>
            <a:off x="1417439" y="6226850"/>
            <a:ext cx="5784413"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Doanh thu không đáp ứng chi phí tăng</a:t>
            </a:r>
            <a:endParaRPr lang="en-US" sz="1750" dirty="0"/>
          </a:p>
        </p:txBody>
      </p:sp>
      <p:sp>
        <p:nvSpPr>
          <p:cNvPr id="13" name="Shape 11"/>
          <p:cNvSpPr/>
          <p:nvPr/>
        </p:nvSpPr>
        <p:spPr>
          <a:xfrm>
            <a:off x="7428667" y="5736431"/>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14" name="Text 12"/>
          <p:cNvSpPr/>
          <p:nvPr/>
        </p:nvSpPr>
        <p:spPr>
          <a:xfrm>
            <a:off x="8052316" y="573643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Cần cải thiện quy trình</a:t>
            </a:r>
            <a:endParaRPr lang="en-US" sz="2200" dirty="0"/>
          </a:p>
        </p:txBody>
      </p:sp>
      <p:sp>
        <p:nvSpPr>
          <p:cNvPr id="15" name="Text 13"/>
          <p:cNvSpPr/>
          <p:nvPr/>
        </p:nvSpPr>
        <p:spPr>
          <a:xfrm>
            <a:off x="8052316" y="6226850"/>
            <a:ext cx="5784413"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Yêu cầu tái cấu trúc để tối ưu hóa hoạt động</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244560"/>
            <a:ext cx="7348538"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Các Vấn đề Chính của DoubleK</a:t>
            </a:r>
            <a:endParaRPr lang="en-US" sz="4450" dirty="0"/>
          </a:p>
        </p:txBody>
      </p:sp>
      <p:sp>
        <p:nvSpPr>
          <p:cNvPr id="3" name="Text 1"/>
          <p:cNvSpPr/>
          <p:nvPr/>
        </p:nvSpPr>
        <p:spPr>
          <a:xfrm>
            <a:off x="793790" y="240696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DoubleK đang đối mặt với nhiều thách thức trong quá trình vận hành. Từ quy trình nhập hàng không tối ưu đến quản lý kho không hiệu quả, công ty cần giải quyết nhiều vấn đề để cải thiện hiệu suất kinh doanh.</a:t>
            </a:r>
            <a:endParaRPr lang="en-US" sz="1750" dirty="0"/>
          </a:p>
        </p:txBody>
      </p:sp>
      <p:sp>
        <p:nvSpPr>
          <p:cNvPr id="4" name="Shape 2"/>
          <p:cNvSpPr/>
          <p:nvPr/>
        </p:nvSpPr>
        <p:spPr>
          <a:xfrm>
            <a:off x="793790" y="3387923"/>
            <a:ext cx="6408063" cy="1685092"/>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5" name="Text 3"/>
          <p:cNvSpPr/>
          <p:nvPr/>
        </p:nvSpPr>
        <p:spPr>
          <a:xfrm>
            <a:off x="1028224" y="362235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Quy </a:t>
            </a:r>
            <a:r>
              <a:rPr lang="en-US" sz="2200" b="1" dirty="0" err="1">
                <a:solidFill>
                  <a:srgbClr val="443728"/>
                </a:solidFill>
                <a:latin typeface="Crimson Pro Bold" pitchFamily="34" charset="0"/>
                <a:ea typeface="Crimson Pro Bold" pitchFamily="34" charset="-122"/>
                <a:cs typeface="Crimson Pro Bold" pitchFamily="34" charset="-120"/>
              </a:rPr>
              <a:t>trình</a:t>
            </a:r>
            <a:r>
              <a:rPr lang="en-US" sz="2200" b="1" dirty="0">
                <a:solidFill>
                  <a:srgbClr val="443728"/>
                </a:solidFill>
                <a:latin typeface="Crimson Pro Bold" pitchFamily="34" charset="0"/>
                <a:ea typeface="Crimson Pro Bold" pitchFamily="34" charset="-122"/>
                <a:cs typeface="Crimson Pro Bold" pitchFamily="34" charset="-120"/>
              </a:rPr>
              <a:t> </a:t>
            </a:r>
            <a:r>
              <a:rPr lang="en-US" sz="2200" b="1" dirty="0" err="1">
                <a:solidFill>
                  <a:srgbClr val="443728"/>
                </a:solidFill>
                <a:latin typeface="Crimson Pro Bold" pitchFamily="34" charset="0"/>
                <a:ea typeface="Crimson Pro Bold" pitchFamily="34" charset="-122"/>
                <a:cs typeface="Crimson Pro Bold" pitchFamily="34" charset="-120"/>
              </a:rPr>
              <a:t>quản</a:t>
            </a:r>
            <a:r>
              <a:rPr lang="en-US" sz="2200" b="1" dirty="0">
                <a:solidFill>
                  <a:srgbClr val="443728"/>
                </a:solidFill>
                <a:latin typeface="Crimson Pro Bold" pitchFamily="34" charset="0"/>
                <a:ea typeface="Crimson Pro Bold" pitchFamily="34" charset="-122"/>
                <a:cs typeface="Crimson Pro Bold" pitchFamily="34" charset="-120"/>
              </a:rPr>
              <a:t> </a:t>
            </a:r>
            <a:r>
              <a:rPr lang="en-US" sz="2200" b="1" dirty="0" err="1">
                <a:solidFill>
                  <a:srgbClr val="443728"/>
                </a:solidFill>
                <a:latin typeface="Crimson Pro Bold" pitchFamily="34" charset="0"/>
                <a:ea typeface="Crimson Pro Bold" pitchFamily="34" charset="-122"/>
                <a:cs typeface="Crimson Pro Bold" pitchFamily="34" charset="-120"/>
              </a:rPr>
              <a:t>lý</a:t>
            </a:r>
            <a:r>
              <a:rPr lang="en-US" sz="2200" b="1" dirty="0">
                <a:solidFill>
                  <a:srgbClr val="443728"/>
                </a:solidFill>
                <a:latin typeface="Crimson Pro Bold" pitchFamily="34" charset="0"/>
                <a:ea typeface="Crimson Pro Bold" pitchFamily="34" charset="-122"/>
                <a:cs typeface="Crimson Pro Bold" pitchFamily="34" charset="-120"/>
              </a:rPr>
              <a:t> </a:t>
            </a:r>
            <a:r>
              <a:rPr lang="en-US" sz="2200" b="1" dirty="0" err="1">
                <a:solidFill>
                  <a:srgbClr val="443728"/>
                </a:solidFill>
                <a:latin typeface="Crimson Pro Bold" pitchFamily="34" charset="0"/>
                <a:ea typeface="Crimson Pro Bold" pitchFamily="34" charset="-122"/>
                <a:cs typeface="Crimson Pro Bold" pitchFamily="34" charset="-120"/>
              </a:rPr>
              <a:t>chuỗi</a:t>
            </a:r>
            <a:r>
              <a:rPr lang="en-US" sz="2200" b="1" dirty="0">
                <a:solidFill>
                  <a:srgbClr val="443728"/>
                </a:solidFill>
                <a:latin typeface="Crimson Pro Bold" pitchFamily="34" charset="0"/>
                <a:ea typeface="Crimson Pro Bold" pitchFamily="34" charset="-122"/>
                <a:cs typeface="Crimson Pro Bold" pitchFamily="34" charset="-120"/>
              </a:rPr>
              <a:t> </a:t>
            </a:r>
            <a:r>
              <a:rPr lang="en-US" sz="2200" b="1" dirty="0" err="1">
                <a:solidFill>
                  <a:srgbClr val="443728"/>
                </a:solidFill>
                <a:latin typeface="Crimson Pro Bold" pitchFamily="34" charset="0"/>
                <a:ea typeface="Crimson Pro Bold" pitchFamily="34" charset="-122"/>
                <a:cs typeface="Crimson Pro Bold" pitchFamily="34" charset="-120"/>
              </a:rPr>
              <a:t>cung</a:t>
            </a:r>
            <a:r>
              <a:rPr lang="en-US" sz="2200" b="1" dirty="0">
                <a:solidFill>
                  <a:srgbClr val="443728"/>
                </a:solidFill>
                <a:latin typeface="Crimson Pro Bold" pitchFamily="34" charset="0"/>
                <a:ea typeface="Crimson Pro Bold" pitchFamily="34" charset="-122"/>
                <a:cs typeface="Crimson Pro Bold" pitchFamily="34" charset="-120"/>
              </a:rPr>
              <a:t> </a:t>
            </a:r>
            <a:r>
              <a:rPr lang="en-US" sz="2200" b="1" dirty="0" err="1">
                <a:solidFill>
                  <a:srgbClr val="443728"/>
                </a:solidFill>
                <a:latin typeface="Crimson Pro Bold" pitchFamily="34" charset="0"/>
                <a:ea typeface="Crimson Pro Bold" pitchFamily="34" charset="-122"/>
                <a:cs typeface="Crimson Pro Bold" pitchFamily="34" charset="-120"/>
              </a:rPr>
              <a:t>ứng</a:t>
            </a:r>
            <a:endParaRPr lang="en-US" sz="2200" dirty="0"/>
          </a:p>
        </p:txBody>
      </p:sp>
      <p:sp>
        <p:nvSpPr>
          <p:cNvPr id="6" name="Text 4"/>
          <p:cNvSpPr/>
          <p:nvPr/>
        </p:nvSpPr>
        <p:spPr>
          <a:xfrm>
            <a:off x="1028224" y="4112776"/>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Chưa tối ưu, dẫn đến chi phí cao và hàng tồn không cần thiết.</a:t>
            </a:r>
            <a:endParaRPr lang="en-US" sz="1750" dirty="0"/>
          </a:p>
        </p:txBody>
      </p:sp>
      <p:sp>
        <p:nvSpPr>
          <p:cNvPr id="7" name="Shape 5"/>
          <p:cNvSpPr/>
          <p:nvPr/>
        </p:nvSpPr>
        <p:spPr>
          <a:xfrm>
            <a:off x="7428667" y="3387923"/>
            <a:ext cx="6408063" cy="1685092"/>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8" name="Text 6"/>
          <p:cNvSpPr/>
          <p:nvPr/>
        </p:nvSpPr>
        <p:spPr>
          <a:xfrm>
            <a:off x="7663101" y="362235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Thiếu đồng bộ hoá</a:t>
            </a:r>
            <a:endParaRPr lang="en-US" sz="2200" dirty="0"/>
          </a:p>
        </p:txBody>
      </p:sp>
      <p:sp>
        <p:nvSpPr>
          <p:cNvPr id="9" name="Text 7"/>
          <p:cNvSpPr/>
          <p:nvPr/>
        </p:nvSpPr>
        <p:spPr>
          <a:xfrm>
            <a:off x="7663101" y="4112776"/>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Sự phối hợp giữa các bộ phận chưa hiệu quả, gây chậm trễ trong hệ thống.</a:t>
            </a:r>
            <a:endParaRPr lang="en-US" sz="1750" dirty="0"/>
          </a:p>
        </p:txBody>
      </p:sp>
      <p:sp>
        <p:nvSpPr>
          <p:cNvPr id="10" name="Shape 8"/>
          <p:cNvSpPr/>
          <p:nvPr/>
        </p:nvSpPr>
        <p:spPr>
          <a:xfrm>
            <a:off x="793790" y="5299829"/>
            <a:ext cx="6408063" cy="1685092"/>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1" name="Text 9"/>
          <p:cNvSpPr/>
          <p:nvPr/>
        </p:nvSpPr>
        <p:spPr>
          <a:xfrm>
            <a:off x="1028224" y="553426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Quản lý kho</a:t>
            </a:r>
            <a:endParaRPr lang="en-US" sz="2200" dirty="0"/>
          </a:p>
        </p:txBody>
      </p:sp>
      <p:sp>
        <p:nvSpPr>
          <p:cNvPr id="12" name="Text 10"/>
          <p:cNvSpPr/>
          <p:nvPr/>
        </p:nvSpPr>
        <p:spPr>
          <a:xfrm>
            <a:off x="1028224" y="6024682"/>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Kiểm soát hàng hóa chưa tốt, dẫn đến tình trạng thừa hoặc thiếu sản phẩm.</a:t>
            </a:r>
            <a:endParaRPr lang="en-US" sz="1750" dirty="0"/>
          </a:p>
        </p:txBody>
      </p:sp>
      <p:sp>
        <p:nvSpPr>
          <p:cNvPr id="13" name="Shape 11"/>
          <p:cNvSpPr/>
          <p:nvPr/>
        </p:nvSpPr>
        <p:spPr>
          <a:xfrm>
            <a:off x="7428667" y="5299829"/>
            <a:ext cx="6408063" cy="1685092"/>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4" name="Text 12"/>
          <p:cNvSpPr/>
          <p:nvPr/>
        </p:nvSpPr>
        <p:spPr>
          <a:xfrm>
            <a:off x="7663101" y="553426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Chất lượng sản phẩm</a:t>
            </a:r>
            <a:endParaRPr lang="en-US" sz="2200" dirty="0"/>
          </a:p>
        </p:txBody>
      </p:sp>
      <p:sp>
        <p:nvSpPr>
          <p:cNvPr id="15" name="Text 13"/>
          <p:cNvSpPr/>
          <p:nvPr/>
        </p:nvSpPr>
        <p:spPr>
          <a:xfrm>
            <a:off x="7663101" y="6024682"/>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Không đồng đều do thiếu quy trình kiểm tra kỹ lưỡng khi nhập hàng.</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516380"/>
            <a:ext cx="847475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Giải pháp: Triển khai Hệ thống ERP</a:t>
            </a:r>
            <a:endParaRPr lang="en-US" sz="4450" dirty="0"/>
          </a:p>
        </p:txBody>
      </p:sp>
      <p:sp>
        <p:nvSpPr>
          <p:cNvPr id="3" name="Text 1"/>
          <p:cNvSpPr/>
          <p:nvPr/>
        </p:nvSpPr>
        <p:spPr>
          <a:xfrm>
            <a:off x="793790" y="2678787"/>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Để khắc phục những vấn đề hiện tại, DoubleK quyết định triển khai hệ thống ERP, cụ thể là Odoo. Việc áp dụng ERP được kỳ vọng sẽ giúp cải thiện toàn diện quy trình vận hành, từ quản lý thông tin đến tối ưu hóa nguồn lực, mang lại sự minh bạch và đồng bộ giữa các phòng ban.</a:t>
            </a:r>
            <a:endParaRPr lang="en-US" sz="1750" dirty="0"/>
          </a:p>
        </p:txBody>
      </p:sp>
      <p:pic>
        <p:nvPicPr>
          <p:cNvPr id="4" name="Image 0" descr="preencoded.png"/>
          <p:cNvPicPr>
            <a:picLocks noChangeAspect="1"/>
          </p:cNvPicPr>
          <p:nvPr/>
        </p:nvPicPr>
        <p:blipFill>
          <a:blip r:embed="rId3"/>
          <a:stretch>
            <a:fillRect/>
          </a:stretch>
        </p:blipFill>
        <p:spPr>
          <a:xfrm>
            <a:off x="793790" y="4022646"/>
            <a:ext cx="3260646" cy="907256"/>
          </a:xfrm>
          <a:prstGeom prst="rect">
            <a:avLst/>
          </a:prstGeom>
        </p:spPr>
      </p:pic>
      <p:sp>
        <p:nvSpPr>
          <p:cNvPr id="5" name="Text 2"/>
          <p:cNvSpPr/>
          <p:nvPr/>
        </p:nvSpPr>
        <p:spPr>
          <a:xfrm>
            <a:off x="1020604" y="5270063"/>
            <a:ext cx="2807018"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Tích hợp thông tin</a:t>
            </a:r>
            <a:endParaRPr lang="en-US" sz="2200" dirty="0"/>
          </a:p>
        </p:txBody>
      </p:sp>
      <p:sp>
        <p:nvSpPr>
          <p:cNvPr id="6" name="Text 3"/>
          <p:cNvSpPr/>
          <p:nvPr/>
        </p:nvSpPr>
        <p:spPr>
          <a:xfrm>
            <a:off x="1020604" y="5760482"/>
            <a:ext cx="2807018"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Đồng bộ hóa dữ liệu giữa các phòng ban</a:t>
            </a:r>
            <a:endParaRPr lang="en-US" sz="1750" dirty="0"/>
          </a:p>
        </p:txBody>
      </p:sp>
      <p:pic>
        <p:nvPicPr>
          <p:cNvPr id="7" name="Image 1" descr="preencoded.png"/>
          <p:cNvPicPr>
            <a:picLocks noChangeAspect="1"/>
          </p:cNvPicPr>
          <p:nvPr/>
        </p:nvPicPr>
        <p:blipFill>
          <a:blip r:embed="rId4"/>
          <a:stretch>
            <a:fillRect/>
          </a:stretch>
        </p:blipFill>
        <p:spPr>
          <a:xfrm>
            <a:off x="4054435" y="4022646"/>
            <a:ext cx="3260765" cy="907256"/>
          </a:xfrm>
          <a:prstGeom prst="rect">
            <a:avLst/>
          </a:prstGeom>
        </p:spPr>
      </p:pic>
      <p:sp>
        <p:nvSpPr>
          <p:cNvPr id="8" name="Text 4"/>
          <p:cNvSpPr/>
          <p:nvPr/>
        </p:nvSpPr>
        <p:spPr>
          <a:xfrm>
            <a:off x="4281249" y="5270063"/>
            <a:ext cx="2807137"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Tự động hóa quy trình</a:t>
            </a:r>
            <a:endParaRPr lang="en-US" sz="2200" dirty="0"/>
          </a:p>
        </p:txBody>
      </p:sp>
      <p:sp>
        <p:nvSpPr>
          <p:cNvPr id="9" name="Text 5"/>
          <p:cNvSpPr/>
          <p:nvPr/>
        </p:nvSpPr>
        <p:spPr>
          <a:xfrm>
            <a:off x="4281249" y="5760482"/>
            <a:ext cx="2807137"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Giảm thiểu thao tác thủ công, tăng hiệu suất</a:t>
            </a:r>
            <a:endParaRPr lang="en-US" sz="1750" dirty="0"/>
          </a:p>
        </p:txBody>
      </p:sp>
      <p:pic>
        <p:nvPicPr>
          <p:cNvPr id="10" name="Image 2" descr="preencoded.png"/>
          <p:cNvPicPr>
            <a:picLocks noChangeAspect="1"/>
          </p:cNvPicPr>
          <p:nvPr/>
        </p:nvPicPr>
        <p:blipFill>
          <a:blip r:embed="rId5"/>
          <a:stretch>
            <a:fillRect/>
          </a:stretch>
        </p:blipFill>
        <p:spPr>
          <a:xfrm>
            <a:off x="7315200" y="4022646"/>
            <a:ext cx="3260646" cy="907256"/>
          </a:xfrm>
          <a:prstGeom prst="rect">
            <a:avLst/>
          </a:prstGeom>
        </p:spPr>
      </p:pic>
      <p:sp>
        <p:nvSpPr>
          <p:cNvPr id="11" name="Text 6"/>
          <p:cNvSpPr/>
          <p:nvPr/>
        </p:nvSpPr>
        <p:spPr>
          <a:xfrm>
            <a:off x="7542014" y="5270063"/>
            <a:ext cx="2807018"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Báo cáo thời gian thực</a:t>
            </a:r>
            <a:endParaRPr lang="en-US" sz="2200" dirty="0"/>
          </a:p>
        </p:txBody>
      </p:sp>
      <p:sp>
        <p:nvSpPr>
          <p:cNvPr id="12" name="Text 7"/>
          <p:cNvSpPr/>
          <p:nvPr/>
        </p:nvSpPr>
        <p:spPr>
          <a:xfrm>
            <a:off x="7542014" y="5760482"/>
            <a:ext cx="2807018"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Cung cấp thông tin chính xác để ra quyết định</a:t>
            </a:r>
            <a:endParaRPr lang="en-US" sz="1750" dirty="0"/>
          </a:p>
        </p:txBody>
      </p:sp>
      <p:pic>
        <p:nvPicPr>
          <p:cNvPr id="13" name="Image 3" descr="preencoded.png"/>
          <p:cNvPicPr>
            <a:picLocks noChangeAspect="1"/>
          </p:cNvPicPr>
          <p:nvPr/>
        </p:nvPicPr>
        <p:blipFill>
          <a:blip r:embed="rId6"/>
          <a:stretch>
            <a:fillRect/>
          </a:stretch>
        </p:blipFill>
        <p:spPr>
          <a:xfrm>
            <a:off x="10575846" y="4022646"/>
            <a:ext cx="3260765" cy="907256"/>
          </a:xfrm>
          <a:prstGeom prst="rect">
            <a:avLst/>
          </a:prstGeom>
        </p:spPr>
      </p:pic>
      <p:sp>
        <p:nvSpPr>
          <p:cNvPr id="14" name="Text 8"/>
          <p:cNvSpPr/>
          <p:nvPr/>
        </p:nvSpPr>
        <p:spPr>
          <a:xfrm>
            <a:off x="10802660" y="5270063"/>
            <a:ext cx="2807137"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Quản lý nguồn lực</a:t>
            </a:r>
            <a:endParaRPr lang="en-US" sz="2200" dirty="0"/>
          </a:p>
        </p:txBody>
      </p:sp>
      <p:sp>
        <p:nvSpPr>
          <p:cNvPr id="15" name="Text 9"/>
          <p:cNvSpPr/>
          <p:nvPr/>
        </p:nvSpPr>
        <p:spPr>
          <a:xfrm>
            <a:off x="10802660" y="5760482"/>
            <a:ext cx="2807137"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Tối ưu hóa việc sử dụng nhân lực và vật lực</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 name="Text 0"/>
          <p:cNvSpPr/>
          <p:nvPr/>
        </p:nvSpPr>
        <p:spPr>
          <a:xfrm>
            <a:off x="3458893" y="618053"/>
            <a:ext cx="7281743" cy="702231"/>
          </a:xfrm>
          <a:prstGeom prst="rect">
            <a:avLst/>
          </a:prstGeom>
          <a:noFill/>
          <a:ln/>
        </p:spPr>
        <p:txBody>
          <a:bodyPr wrap="none" lIns="0" tIns="0" rIns="0" bIns="0" rtlCol="0" anchor="t"/>
          <a:lstStyle/>
          <a:p>
            <a:pPr marL="0" indent="0">
              <a:lnSpc>
                <a:spcPts val="5500"/>
              </a:lnSpc>
              <a:buNone/>
            </a:pPr>
            <a:r>
              <a:rPr lang="en-US" sz="4400" b="1" dirty="0">
                <a:solidFill>
                  <a:srgbClr val="443728"/>
                </a:solidFill>
                <a:latin typeface="Crimson Pro Bold" pitchFamily="34" charset="0"/>
                <a:ea typeface="Crimson Pro Bold" pitchFamily="34" charset="-122"/>
                <a:cs typeface="Crimson Pro Bold" pitchFamily="34" charset="-120"/>
              </a:rPr>
              <a:t>Quy trình Bán hàng Trước ERP</a:t>
            </a:r>
            <a:endParaRPr lang="en-US" sz="4400" dirty="0"/>
          </a:p>
        </p:txBody>
      </p:sp>
      <p:sp>
        <p:nvSpPr>
          <p:cNvPr id="4" name="Text 1"/>
          <p:cNvSpPr/>
          <p:nvPr/>
        </p:nvSpPr>
        <p:spPr>
          <a:xfrm>
            <a:off x="3458893" y="1657350"/>
            <a:ext cx="7570946" cy="1438275"/>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Quy trình bán hàng trước khi áp dụng ERP của DoubleK gặp nhiều khó khăn, đặc biệt trong việc xử lý đơn hàng trực tuyến. Khách hàng thường gặp khó khăn trong việc tìm kiếm sản phẩm, đặt hàng và theo dõi tình trạng giao hàng.</a:t>
            </a:r>
            <a:endParaRPr lang="en-US" sz="1750" dirty="0"/>
          </a:p>
        </p:txBody>
      </p:sp>
      <p:sp>
        <p:nvSpPr>
          <p:cNvPr id="5" name="Shape 2"/>
          <p:cNvSpPr/>
          <p:nvPr/>
        </p:nvSpPr>
        <p:spPr>
          <a:xfrm>
            <a:off x="3458893" y="3348395"/>
            <a:ext cx="3673197" cy="2020967"/>
          </a:xfrm>
          <a:prstGeom prst="roundRect">
            <a:avLst>
              <a:gd name="adj" fmla="val 4671"/>
            </a:avLst>
          </a:prstGeom>
          <a:solidFill>
            <a:srgbClr val="EBE2E0"/>
          </a:solidFill>
          <a:ln w="7620">
            <a:solidFill>
              <a:srgbClr val="D1C8C6"/>
            </a:solidFill>
            <a:prstDash val="solid"/>
          </a:ln>
        </p:spPr>
        <p:txBody>
          <a:bodyPr/>
          <a:lstStyle/>
          <a:p>
            <a:endParaRPr lang="en-US"/>
          </a:p>
        </p:txBody>
      </p:sp>
      <p:sp>
        <p:nvSpPr>
          <p:cNvPr id="6" name="Text 3"/>
          <p:cNvSpPr/>
          <p:nvPr/>
        </p:nvSpPr>
        <p:spPr>
          <a:xfrm>
            <a:off x="3691184" y="3580686"/>
            <a:ext cx="3208615" cy="702469"/>
          </a:xfrm>
          <a:prstGeom prst="rect">
            <a:avLst/>
          </a:prstGeom>
          <a:noFill/>
          <a:ln/>
        </p:spPr>
        <p:txBody>
          <a:bodyPr wrap="squar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Tìm kiếm sản phẩm khó khăn</a:t>
            </a:r>
            <a:endParaRPr lang="en-US" sz="2200" dirty="0"/>
          </a:p>
        </p:txBody>
      </p:sp>
      <p:sp>
        <p:nvSpPr>
          <p:cNvPr id="7" name="Text 4"/>
          <p:cNvSpPr/>
          <p:nvPr/>
        </p:nvSpPr>
        <p:spPr>
          <a:xfrm>
            <a:off x="3691184" y="4417933"/>
            <a:ext cx="3208615" cy="719138"/>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Hệ thống tìm kiếm và lọc sản phẩm chưa tối ưu</a:t>
            </a:r>
            <a:endParaRPr lang="en-US" sz="1750" dirty="0"/>
          </a:p>
        </p:txBody>
      </p:sp>
      <p:sp>
        <p:nvSpPr>
          <p:cNvPr id="8" name="Shape 5"/>
          <p:cNvSpPr/>
          <p:nvPr/>
        </p:nvSpPr>
        <p:spPr>
          <a:xfrm>
            <a:off x="7356761" y="3348395"/>
            <a:ext cx="3673197" cy="2020967"/>
          </a:xfrm>
          <a:prstGeom prst="roundRect">
            <a:avLst>
              <a:gd name="adj" fmla="val 4671"/>
            </a:avLst>
          </a:prstGeom>
          <a:solidFill>
            <a:srgbClr val="EBE2E0"/>
          </a:solidFill>
          <a:ln w="7620">
            <a:solidFill>
              <a:srgbClr val="D1C8C6"/>
            </a:solidFill>
            <a:prstDash val="solid"/>
          </a:ln>
        </p:spPr>
        <p:txBody>
          <a:bodyPr/>
          <a:lstStyle/>
          <a:p>
            <a:endParaRPr lang="en-US"/>
          </a:p>
        </p:txBody>
      </p:sp>
      <p:sp>
        <p:nvSpPr>
          <p:cNvPr id="9" name="Text 6"/>
          <p:cNvSpPr/>
          <p:nvPr/>
        </p:nvSpPr>
        <p:spPr>
          <a:xfrm>
            <a:off x="7589052" y="3580686"/>
            <a:ext cx="2809280" cy="351234"/>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Đặt hàng phức tạp</a:t>
            </a:r>
            <a:endParaRPr lang="en-US" sz="2200" dirty="0"/>
          </a:p>
        </p:txBody>
      </p:sp>
      <p:sp>
        <p:nvSpPr>
          <p:cNvPr id="10" name="Text 7"/>
          <p:cNvSpPr/>
          <p:nvPr/>
        </p:nvSpPr>
        <p:spPr>
          <a:xfrm>
            <a:off x="7589052" y="4066699"/>
            <a:ext cx="3208615" cy="719138"/>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Quá trình nhập thông tin đơn hàng kéo dài</a:t>
            </a:r>
            <a:endParaRPr lang="en-US" sz="1750" dirty="0"/>
          </a:p>
        </p:txBody>
      </p:sp>
      <p:sp>
        <p:nvSpPr>
          <p:cNvPr id="11" name="Shape 8"/>
          <p:cNvSpPr/>
          <p:nvPr/>
        </p:nvSpPr>
        <p:spPr>
          <a:xfrm>
            <a:off x="3458893" y="5594033"/>
            <a:ext cx="3673197" cy="2020967"/>
          </a:xfrm>
          <a:prstGeom prst="roundRect">
            <a:avLst>
              <a:gd name="adj" fmla="val 4671"/>
            </a:avLst>
          </a:prstGeom>
          <a:solidFill>
            <a:srgbClr val="EBE2E0"/>
          </a:solidFill>
          <a:ln w="7620">
            <a:solidFill>
              <a:srgbClr val="D1C8C6"/>
            </a:solidFill>
            <a:prstDash val="solid"/>
          </a:ln>
        </p:spPr>
        <p:txBody>
          <a:bodyPr/>
          <a:lstStyle/>
          <a:p>
            <a:endParaRPr lang="en-US"/>
          </a:p>
        </p:txBody>
      </p:sp>
      <p:sp>
        <p:nvSpPr>
          <p:cNvPr id="12" name="Text 9"/>
          <p:cNvSpPr/>
          <p:nvPr/>
        </p:nvSpPr>
        <p:spPr>
          <a:xfrm>
            <a:off x="3691184" y="5826323"/>
            <a:ext cx="2986445" cy="351234"/>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Xác nhận đơn hàng chậm</a:t>
            </a:r>
            <a:endParaRPr lang="en-US" sz="2200" dirty="0"/>
          </a:p>
        </p:txBody>
      </p:sp>
      <p:sp>
        <p:nvSpPr>
          <p:cNvPr id="13" name="Text 10"/>
          <p:cNvSpPr/>
          <p:nvPr/>
        </p:nvSpPr>
        <p:spPr>
          <a:xfrm>
            <a:off x="3691184" y="6312337"/>
            <a:ext cx="3208615" cy="719138"/>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Thiếu tự động hóa trong quy trình xác nhận</a:t>
            </a:r>
            <a:endParaRPr lang="en-US" sz="1750" dirty="0"/>
          </a:p>
        </p:txBody>
      </p:sp>
      <p:sp>
        <p:nvSpPr>
          <p:cNvPr id="14" name="Shape 11"/>
          <p:cNvSpPr/>
          <p:nvPr/>
        </p:nvSpPr>
        <p:spPr>
          <a:xfrm>
            <a:off x="7356761" y="5594033"/>
            <a:ext cx="3673197" cy="2020967"/>
          </a:xfrm>
          <a:prstGeom prst="roundRect">
            <a:avLst>
              <a:gd name="adj" fmla="val 4671"/>
            </a:avLst>
          </a:prstGeom>
          <a:solidFill>
            <a:srgbClr val="EBE2E0"/>
          </a:solidFill>
          <a:ln w="7620">
            <a:solidFill>
              <a:srgbClr val="D1C8C6"/>
            </a:solidFill>
            <a:prstDash val="solid"/>
          </a:ln>
        </p:spPr>
        <p:txBody>
          <a:bodyPr/>
          <a:lstStyle/>
          <a:p>
            <a:endParaRPr lang="en-US"/>
          </a:p>
        </p:txBody>
      </p:sp>
      <p:sp>
        <p:nvSpPr>
          <p:cNvPr id="15" name="Text 12"/>
          <p:cNvSpPr/>
          <p:nvPr/>
        </p:nvSpPr>
        <p:spPr>
          <a:xfrm>
            <a:off x="7589052" y="5826323"/>
            <a:ext cx="3208615" cy="702469"/>
          </a:xfrm>
          <a:prstGeom prst="rect">
            <a:avLst/>
          </a:prstGeom>
          <a:noFill/>
          <a:ln/>
        </p:spPr>
        <p:txBody>
          <a:bodyPr wrap="squar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Theo dõi giao hàng không hiệu quả</a:t>
            </a:r>
            <a:endParaRPr lang="en-US" sz="2200" dirty="0"/>
          </a:p>
        </p:txBody>
      </p:sp>
      <p:sp>
        <p:nvSpPr>
          <p:cNvPr id="16" name="Text 13"/>
          <p:cNvSpPr/>
          <p:nvPr/>
        </p:nvSpPr>
        <p:spPr>
          <a:xfrm>
            <a:off x="7589052" y="6663571"/>
            <a:ext cx="3208615" cy="719138"/>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Khách hàng khó cập nhật tình trạng đơn hàng</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3684194" y="597694"/>
            <a:ext cx="7622619" cy="1358503"/>
          </a:xfrm>
          <a:prstGeom prst="rect">
            <a:avLst/>
          </a:prstGeom>
          <a:noFill/>
          <a:ln/>
        </p:spPr>
        <p:txBody>
          <a:bodyPr wrap="square" lIns="0" tIns="0" rIns="0" bIns="0" rtlCol="0" anchor="t"/>
          <a:lstStyle/>
          <a:p>
            <a:pPr marL="0" indent="0">
              <a:lnSpc>
                <a:spcPts val="5300"/>
              </a:lnSpc>
              <a:buNone/>
            </a:pPr>
            <a:r>
              <a:rPr lang="en-US" sz="4250" b="1" dirty="0">
                <a:solidFill>
                  <a:srgbClr val="443728"/>
                </a:solidFill>
                <a:latin typeface="Crimson Pro Bold" pitchFamily="34" charset="0"/>
                <a:ea typeface="Crimson Pro Bold" pitchFamily="34" charset="-122"/>
                <a:cs typeface="Crimson Pro Bold" pitchFamily="34" charset="-120"/>
              </a:rPr>
              <a:t>Quy trình Quản lý Chuỗi Cung ứng Trước ERP</a:t>
            </a:r>
            <a:endParaRPr lang="en-US" sz="4250" dirty="0"/>
          </a:p>
        </p:txBody>
      </p:sp>
      <p:sp>
        <p:nvSpPr>
          <p:cNvPr id="4" name="Text 1"/>
          <p:cNvSpPr/>
          <p:nvPr/>
        </p:nvSpPr>
        <p:spPr>
          <a:xfrm>
            <a:off x="3684194" y="2282190"/>
            <a:ext cx="7622619" cy="1391126"/>
          </a:xfrm>
          <a:prstGeom prst="rect">
            <a:avLst/>
          </a:prstGeom>
          <a:noFill/>
          <a:ln/>
        </p:spPr>
        <p:txBody>
          <a:bodyPr wrap="square" lIns="0" tIns="0" rIns="0" bIns="0" rtlCol="0" anchor="t"/>
          <a:lstStyle/>
          <a:p>
            <a:pPr marL="0" indent="0">
              <a:lnSpc>
                <a:spcPts val="2700"/>
              </a:lnSpc>
              <a:buNone/>
            </a:pPr>
            <a:r>
              <a:rPr lang="en-US" sz="1700" dirty="0">
                <a:solidFill>
                  <a:srgbClr val="443728"/>
                </a:solidFill>
                <a:latin typeface="Open Sans" pitchFamily="34" charset="0"/>
                <a:ea typeface="Open Sans" pitchFamily="34" charset="-122"/>
                <a:cs typeface="Open Sans" pitchFamily="34" charset="-120"/>
              </a:rPr>
              <a:t>Trước khi áp dụng ERP, quy trình quản lý chuỗi cung ứng của DoubleK còn nhiều hạn chế. Việc nhận và xử lý đơn hàng từ nhà cung cấp thường được thực hiện thủ công, dẫn đến nhiều sai sót và chậm trễ trong quá trình vận hành.</a:t>
            </a:r>
            <a:endParaRPr lang="en-US" sz="1700" dirty="0"/>
          </a:p>
        </p:txBody>
      </p:sp>
      <p:sp>
        <p:nvSpPr>
          <p:cNvPr id="5" name="Shape 2"/>
          <p:cNvSpPr/>
          <p:nvPr/>
        </p:nvSpPr>
        <p:spPr>
          <a:xfrm>
            <a:off x="1733045" y="4114800"/>
            <a:ext cx="380286" cy="380286"/>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6" name="Text 3"/>
          <p:cNvSpPr/>
          <p:nvPr/>
        </p:nvSpPr>
        <p:spPr>
          <a:xfrm>
            <a:off x="2330620" y="4114800"/>
            <a:ext cx="2828806" cy="339566"/>
          </a:xfrm>
          <a:prstGeom prst="rect">
            <a:avLst/>
          </a:prstGeom>
          <a:noFill/>
          <a:ln/>
        </p:spPr>
        <p:txBody>
          <a:bodyPr wrap="none" lIns="0" tIns="0" rIns="0" bIns="0" rtlCol="0" anchor="t"/>
          <a:lstStyle/>
          <a:p>
            <a:pPr marL="0" indent="0">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Nhận đơn hàng thủ công</a:t>
            </a:r>
            <a:endParaRPr lang="en-US" sz="2100" dirty="0"/>
          </a:p>
        </p:txBody>
      </p:sp>
      <p:sp>
        <p:nvSpPr>
          <p:cNvPr id="7" name="Text 4"/>
          <p:cNvSpPr/>
          <p:nvPr/>
        </p:nvSpPr>
        <p:spPr>
          <a:xfrm>
            <a:off x="2330620" y="4584740"/>
            <a:ext cx="3105150" cy="695563"/>
          </a:xfrm>
          <a:prstGeom prst="rect">
            <a:avLst/>
          </a:prstGeom>
          <a:noFill/>
          <a:ln/>
        </p:spPr>
        <p:txBody>
          <a:bodyPr wrap="square" lIns="0" tIns="0" rIns="0" bIns="0" rtlCol="0" anchor="t"/>
          <a:lstStyle/>
          <a:p>
            <a:pPr marL="0" indent="0">
              <a:lnSpc>
                <a:spcPts val="2700"/>
              </a:lnSpc>
              <a:buNone/>
            </a:pPr>
            <a:r>
              <a:rPr lang="en-US" sz="1700" dirty="0">
                <a:solidFill>
                  <a:srgbClr val="443728"/>
                </a:solidFill>
                <a:latin typeface="Open Sans" pitchFamily="34" charset="0"/>
                <a:ea typeface="Open Sans" pitchFamily="34" charset="-122"/>
                <a:cs typeface="Open Sans" pitchFamily="34" charset="-120"/>
              </a:rPr>
              <a:t>Ghi chép hoặc qua điện thoại, dễ sai sót</a:t>
            </a:r>
            <a:endParaRPr lang="en-US" sz="1700" dirty="0"/>
          </a:p>
        </p:txBody>
      </p:sp>
      <p:sp>
        <p:nvSpPr>
          <p:cNvPr id="8" name="Shape 5"/>
          <p:cNvSpPr/>
          <p:nvPr/>
        </p:nvSpPr>
        <p:spPr>
          <a:xfrm>
            <a:off x="9587554" y="4114800"/>
            <a:ext cx="380286" cy="380286"/>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9" name="Text 6"/>
          <p:cNvSpPr/>
          <p:nvPr/>
        </p:nvSpPr>
        <p:spPr>
          <a:xfrm>
            <a:off x="10185129" y="4114800"/>
            <a:ext cx="3105150" cy="679133"/>
          </a:xfrm>
          <a:prstGeom prst="rect">
            <a:avLst/>
          </a:prstGeom>
          <a:noFill/>
          <a:ln/>
        </p:spPr>
        <p:txBody>
          <a:bodyPr wrap="square" lIns="0" tIns="0" rIns="0" bIns="0" rtlCol="0" anchor="t"/>
          <a:lstStyle/>
          <a:p>
            <a:pPr marL="0" indent="0">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Kiểm tra hàng hóa không hiệu quả</a:t>
            </a:r>
            <a:endParaRPr lang="en-US" sz="2100" dirty="0"/>
          </a:p>
        </p:txBody>
      </p:sp>
      <p:sp>
        <p:nvSpPr>
          <p:cNvPr id="10" name="Text 7"/>
          <p:cNvSpPr/>
          <p:nvPr/>
        </p:nvSpPr>
        <p:spPr>
          <a:xfrm>
            <a:off x="10185129" y="4924306"/>
            <a:ext cx="3105150" cy="695563"/>
          </a:xfrm>
          <a:prstGeom prst="rect">
            <a:avLst/>
          </a:prstGeom>
          <a:noFill/>
          <a:ln/>
        </p:spPr>
        <p:txBody>
          <a:bodyPr wrap="square" lIns="0" tIns="0" rIns="0" bIns="0" rtlCol="0" anchor="t"/>
          <a:lstStyle/>
          <a:p>
            <a:pPr marL="0" indent="0">
              <a:lnSpc>
                <a:spcPts val="2700"/>
              </a:lnSpc>
              <a:buNone/>
            </a:pPr>
            <a:r>
              <a:rPr lang="en-US" sz="1700" dirty="0">
                <a:solidFill>
                  <a:srgbClr val="443728"/>
                </a:solidFill>
                <a:latin typeface="Open Sans" pitchFamily="34" charset="0"/>
                <a:ea typeface="Open Sans" pitchFamily="34" charset="-122"/>
                <a:cs typeface="Open Sans" pitchFamily="34" charset="-120"/>
              </a:rPr>
              <a:t>Chậm trễ trong việc phát hiện và xử lý vấn đề</a:t>
            </a:r>
            <a:endParaRPr lang="en-US" sz="1700" dirty="0"/>
          </a:p>
        </p:txBody>
      </p:sp>
      <p:sp>
        <p:nvSpPr>
          <p:cNvPr id="11" name="Shape 8"/>
          <p:cNvSpPr/>
          <p:nvPr/>
        </p:nvSpPr>
        <p:spPr>
          <a:xfrm>
            <a:off x="1733045" y="6081593"/>
            <a:ext cx="380286" cy="380286"/>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12" name="Text 9"/>
          <p:cNvSpPr/>
          <p:nvPr/>
        </p:nvSpPr>
        <p:spPr>
          <a:xfrm>
            <a:off x="2330620" y="6081593"/>
            <a:ext cx="3105150" cy="679133"/>
          </a:xfrm>
          <a:prstGeom prst="rect">
            <a:avLst/>
          </a:prstGeom>
          <a:noFill/>
          <a:ln/>
        </p:spPr>
        <p:txBody>
          <a:bodyPr wrap="square" lIns="0" tIns="0" rIns="0" bIns="0" rtlCol="0" anchor="t"/>
          <a:lstStyle/>
          <a:p>
            <a:pPr marL="0" indent="0">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Thông báo thiếu hàng chậm trễ</a:t>
            </a:r>
            <a:endParaRPr lang="en-US" sz="2100" dirty="0"/>
          </a:p>
        </p:txBody>
      </p:sp>
      <p:sp>
        <p:nvSpPr>
          <p:cNvPr id="13" name="Text 10"/>
          <p:cNvSpPr/>
          <p:nvPr/>
        </p:nvSpPr>
        <p:spPr>
          <a:xfrm>
            <a:off x="2330620" y="6891099"/>
            <a:ext cx="3105150" cy="695563"/>
          </a:xfrm>
          <a:prstGeom prst="rect">
            <a:avLst/>
          </a:prstGeom>
          <a:noFill/>
          <a:ln/>
        </p:spPr>
        <p:txBody>
          <a:bodyPr wrap="square" lIns="0" tIns="0" rIns="0" bIns="0" rtlCol="0" anchor="t"/>
          <a:lstStyle/>
          <a:p>
            <a:pPr marL="0" indent="0">
              <a:lnSpc>
                <a:spcPts val="2700"/>
              </a:lnSpc>
              <a:buNone/>
            </a:pPr>
            <a:r>
              <a:rPr lang="en-US" sz="1700" dirty="0">
                <a:solidFill>
                  <a:srgbClr val="443728"/>
                </a:solidFill>
                <a:latin typeface="Open Sans" pitchFamily="34" charset="0"/>
                <a:ea typeface="Open Sans" pitchFamily="34" charset="-122"/>
                <a:cs typeface="Open Sans" pitchFamily="34" charset="-120"/>
              </a:rPr>
              <a:t>Ảnh hưởng đến kế hoạch kinh doanh</a:t>
            </a:r>
            <a:endParaRPr lang="en-US" sz="1700" dirty="0"/>
          </a:p>
        </p:txBody>
      </p:sp>
      <p:sp>
        <p:nvSpPr>
          <p:cNvPr id="14" name="Shape 11"/>
          <p:cNvSpPr/>
          <p:nvPr/>
        </p:nvSpPr>
        <p:spPr>
          <a:xfrm>
            <a:off x="9587554" y="6081593"/>
            <a:ext cx="380286" cy="380286"/>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15" name="Text 12"/>
          <p:cNvSpPr/>
          <p:nvPr/>
        </p:nvSpPr>
        <p:spPr>
          <a:xfrm>
            <a:off x="10185129" y="6081593"/>
            <a:ext cx="3105150" cy="679133"/>
          </a:xfrm>
          <a:prstGeom prst="rect">
            <a:avLst/>
          </a:prstGeom>
          <a:noFill/>
          <a:ln/>
        </p:spPr>
        <p:txBody>
          <a:bodyPr wrap="square" lIns="0" tIns="0" rIns="0" bIns="0" rtlCol="0" anchor="t"/>
          <a:lstStyle/>
          <a:p>
            <a:pPr marL="0" indent="0">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Quy trình bổ sung hàng kéo dài</a:t>
            </a:r>
            <a:endParaRPr lang="en-US" sz="2100" dirty="0"/>
          </a:p>
        </p:txBody>
      </p:sp>
      <p:sp>
        <p:nvSpPr>
          <p:cNvPr id="16" name="Text 13"/>
          <p:cNvSpPr/>
          <p:nvPr/>
        </p:nvSpPr>
        <p:spPr>
          <a:xfrm>
            <a:off x="10185129" y="6891099"/>
            <a:ext cx="3105150" cy="695563"/>
          </a:xfrm>
          <a:prstGeom prst="rect">
            <a:avLst/>
          </a:prstGeom>
          <a:noFill/>
          <a:ln/>
        </p:spPr>
        <p:txBody>
          <a:bodyPr wrap="square" lIns="0" tIns="0" rIns="0" bIns="0" rtlCol="0" anchor="t"/>
          <a:lstStyle/>
          <a:p>
            <a:pPr marL="0" indent="0">
              <a:lnSpc>
                <a:spcPts val="2700"/>
              </a:lnSpc>
              <a:buNone/>
            </a:pPr>
            <a:r>
              <a:rPr lang="en-US" sz="1700" dirty="0">
                <a:solidFill>
                  <a:srgbClr val="443728"/>
                </a:solidFill>
                <a:latin typeface="Open Sans" pitchFamily="34" charset="0"/>
                <a:ea typeface="Open Sans" pitchFamily="34" charset="-122"/>
                <a:cs typeface="Open Sans" pitchFamily="34" charset="-120"/>
              </a:rPr>
              <a:t>Chậm đáp ứng nhu cầu thị trường</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21878-7DF7-58F0-1EAC-93B9C9EBDD0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23738A1-BF7C-3D64-84B5-5F74273E5B5C}"/>
              </a:ext>
            </a:extLst>
          </p:cNvPr>
          <p:cNvSpPr/>
          <p:nvPr/>
        </p:nvSpPr>
        <p:spPr>
          <a:xfrm>
            <a:off x="3258927" y="614600"/>
            <a:ext cx="7281743" cy="702231"/>
          </a:xfrm>
          <a:prstGeom prst="rect">
            <a:avLst/>
          </a:prstGeom>
          <a:noFill/>
          <a:ln/>
        </p:spPr>
        <p:txBody>
          <a:bodyPr wrap="none" lIns="0" tIns="0" rIns="0" bIns="0" rtlCol="0" anchor="t"/>
          <a:lstStyle/>
          <a:p>
            <a:pPr marL="0" indent="0">
              <a:lnSpc>
                <a:spcPts val="5500"/>
              </a:lnSpc>
              <a:buNone/>
            </a:pPr>
            <a:r>
              <a:rPr lang="en-US" sz="4400" b="1" dirty="0">
                <a:solidFill>
                  <a:srgbClr val="443728"/>
                </a:solidFill>
                <a:latin typeface="Crimson Pro Bold" pitchFamily="34" charset="0"/>
                <a:ea typeface="Crimson Pro Bold" pitchFamily="34" charset="-122"/>
                <a:cs typeface="Crimson Pro Bold" pitchFamily="34" charset="-120"/>
              </a:rPr>
              <a:t>Quy </a:t>
            </a:r>
            <a:r>
              <a:rPr lang="en-US" sz="4400" b="1">
                <a:solidFill>
                  <a:srgbClr val="443728"/>
                </a:solidFill>
                <a:latin typeface="Crimson Pro Bold" pitchFamily="34" charset="0"/>
                <a:ea typeface="Crimson Pro Bold" pitchFamily="34" charset="-122"/>
                <a:cs typeface="Crimson Pro Bold" pitchFamily="34" charset="-120"/>
              </a:rPr>
              <a:t>trình quản lý KT-TC Trước </a:t>
            </a:r>
            <a:r>
              <a:rPr lang="en-US" sz="4400" b="1" dirty="0">
                <a:solidFill>
                  <a:srgbClr val="443728"/>
                </a:solidFill>
                <a:latin typeface="Crimson Pro Bold" pitchFamily="34" charset="0"/>
                <a:ea typeface="Crimson Pro Bold" pitchFamily="34" charset="-122"/>
                <a:cs typeface="Crimson Pro Bold" pitchFamily="34" charset="-120"/>
              </a:rPr>
              <a:t>ERP</a:t>
            </a:r>
            <a:endParaRPr lang="en-US" sz="4400" dirty="0"/>
          </a:p>
        </p:txBody>
      </p:sp>
      <p:sp>
        <p:nvSpPr>
          <p:cNvPr id="4" name="Text 1">
            <a:extLst>
              <a:ext uri="{FF2B5EF4-FFF2-40B4-BE49-F238E27FC236}">
                <a16:creationId xmlns:a16="http://schemas.microsoft.com/office/drawing/2014/main" id="{4F151542-3F24-8149-03DC-E168E6BC1BE9}"/>
              </a:ext>
            </a:extLst>
          </p:cNvPr>
          <p:cNvSpPr/>
          <p:nvPr/>
        </p:nvSpPr>
        <p:spPr>
          <a:xfrm>
            <a:off x="3458893" y="1657350"/>
            <a:ext cx="7570946" cy="1438275"/>
          </a:xfrm>
          <a:prstGeom prst="rect">
            <a:avLst/>
          </a:prstGeom>
          <a:noFill/>
          <a:ln/>
        </p:spPr>
        <p:txBody>
          <a:bodyPr wrap="square" lIns="0" tIns="0" rIns="0" bIns="0" rtlCol="0" anchor="t"/>
          <a:lstStyle/>
          <a:p>
            <a:pPr marL="0" indent="0">
              <a:lnSpc>
                <a:spcPts val="2800"/>
              </a:lnSpc>
              <a:buNone/>
            </a:pPr>
            <a:r>
              <a:rPr lang="en-US" sz="1750" dirty="0">
                <a:solidFill>
                  <a:srgbClr val="443728"/>
                </a:solidFill>
                <a:latin typeface="Open Sans" pitchFamily="34" charset="0"/>
                <a:ea typeface="Open Sans" pitchFamily="34" charset="-122"/>
                <a:cs typeface="Open Sans" pitchFamily="34" charset="-120"/>
              </a:rPr>
              <a:t>Quy trình bán hàng trước khi áp dụng ERP của DoubleK gặp nhiều khó khăn, đặc biệt trong việc xử lý đơn hàng trực tuyến. Khách hàng thường gặp khó khăn trong việc tìm kiếm sản phẩm, đặt hàng và theo dõi tình trạng giao hàng.</a:t>
            </a:r>
            <a:endParaRPr lang="en-US" sz="1750" dirty="0"/>
          </a:p>
        </p:txBody>
      </p:sp>
      <p:sp>
        <p:nvSpPr>
          <p:cNvPr id="5" name="Shape 2">
            <a:extLst>
              <a:ext uri="{FF2B5EF4-FFF2-40B4-BE49-F238E27FC236}">
                <a16:creationId xmlns:a16="http://schemas.microsoft.com/office/drawing/2014/main" id="{7A57385C-D7EF-537B-8884-7A46014BF94B}"/>
              </a:ext>
            </a:extLst>
          </p:cNvPr>
          <p:cNvSpPr/>
          <p:nvPr/>
        </p:nvSpPr>
        <p:spPr>
          <a:xfrm>
            <a:off x="2962141" y="3348395"/>
            <a:ext cx="4169949" cy="2020967"/>
          </a:xfrm>
          <a:prstGeom prst="roundRect">
            <a:avLst>
              <a:gd name="adj" fmla="val 4671"/>
            </a:avLst>
          </a:prstGeom>
          <a:solidFill>
            <a:srgbClr val="EBE2E0"/>
          </a:solidFill>
          <a:ln w="7620">
            <a:solidFill>
              <a:srgbClr val="D1C8C6"/>
            </a:solidFill>
            <a:prstDash val="solid"/>
          </a:ln>
        </p:spPr>
        <p:txBody>
          <a:bodyPr/>
          <a:lstStyle/>
          <a:p>
            <a:endParaRPr lang="en-US"/>
          </a:p>
        </p:txBody>
      </p:sp>
      <p:sp>
        <p:nvSpPr>
          <p:cNvPr id="6" name="Text 3">
            <a:extLst>
              <a:ext uri="{FF2B5EF4-FFF2-40B4-BE49-F238E27FC236}">
                <a16:creationId xmlns:a16="http://schemas.microsoft.com/office/drawing/2014/main" id="{CD7D9C7C-98FC-7912-D79D-37A835FB491D}"/>
              </a:ext>
            </a:extLst>
          </p:cNvPr>
          <p:cNvSpPr/>
          <p:nvPr/>
        </p:nvSpPr>
        <p:spPr>
          <a:xfrm>
            <a:off x="3136006" y="3580686"/>
            <a:ext cx="4043966" cy="702469"/>
          </a:xfrm>
          <a:prstGeom prst="rect">
            <a:avLst/>
          </a:prstGeom>
          <a:noFill/>
          <a:ln/>
        </p:spPr>
        <p:txBody>
          <a:bodyPr wrap="square" lIns="0" tIns="0" rIns="0" bIns="0" rtlCol="0" anchor="t"/>
          <a:lstStyle/>
          <a:p>
            <a:pPr marL="0" indent="0" algn="l">
              <a:lnSpc>
                <a:spcPts val="1350"/>
              </a:lnSpc>
              <a:buNone/>
            </a:pPr>
            <a:r>
              <a:rPr lang="en-US" sz="2400" b="1">
                <a:solidFill>
                  <a:srgbClr val="443728"/>
                </a:solidFill>
                <a:latin typeface="Crimson Pro Bold" pitchFamily="34" charset="0"/>
                <a:ea typeface="Crimson Pro Bold" pitchFamily="34" charset="-122"/>
                <a:cs typeface="Crimson Pro Bold" pitchFamily="34" charset="-120"/>
              </a:rPr>
              <a:t>Gửi hóa đơn thiếu hệ thống</a:t>
            </a:r>
            <a:endParaRPr lang="en-US" sz="2400" dirty="0"/>
          </a:p>
        </p:txBody>
      </p:sp>
      <p:sp>
        <p:nvSpPr>
          <p:cNvPr id="7" name="Text 4">
            <a:extLst>
              <a:ext uri="{FF2B5EF4-FFF2-40B4-BE49-F238E27FC236}">
                <a16:creationId xmlns:a16="http://schemas.microsoft.com/office/drawing/2014/main" id="{7827F3D4-73BE-8349-7875-91A23AE1352D}"/>
              </a:ext>
            </a:extLst>
          </p:cNvPr>
          <p:cNvSpPr/>
          <p:nvPr/>
        </p:nvSpPr>
        <p:spPr>
          <a:xfrm>
            <a:off x="3136006" y="4219456"/>
            <a:ext cx="3208615" cy="719138"/>
          </a:xfrm>
          <a:prstGeom prst="rect">
            <a:avLst/>
          </a:prstGeom>
          <a:noFill/>
          <a:ln/>
        </p:spPr>
        <p:txBody>
          <a:bodyPr wrap="square" lIns="0" tIns="0" rIns="0" bIns="0" rtlCol="0" anchor="t"/>
          <a:lstStyle/>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Hóa đơn được gửi qua nhiều</a:t>
            </a:r>
          </a:p>
          <a:p>
            <a:pPr marL="0" indent="0" algn="l">
              <a:lnSpc>
                <a:spcPts val="1400"/>
              </a:lnSpc>
              <a:buNone/>
            </a:pPr>
            <a:endParaRPr lang="en-US">
              <a:solidFill>
                <a:srgbClr val="443728"/>
              </a:solidFill>
              <a:latin typeface="Open Sans" pitchFamily="34" charset="0"/>
              <a:ea typeface="Open Sans" pitchFamily="34" charset="-122"/>
              <a:cs typeface="Open Sans" pitchFamily="34" charset="-120"/>
            </a:endParaRPr>
          </a:p>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kênh khác nhau, dễ thất lạc và </a:t>
            </a:r>
          </a:p>
          <a:p>
            <a:pPr marL="0" indent="0" algn="l">
              <a:lnSpc>
                <a:spcPts val="1400"/>
              </a:lnSpc>
              <a:buNone/>
            </a:pPr>
            <a:endParaRPr lang="en-US">
              <a:solidFill>
                <a:srgbClr val="443728"/>
              </a:solidFill>
              <a:latin typeface="Open Sans" pitchFamily="34" charset="0"/>
              <a:ea typeface="Open Sans" pitchFamily="34" charset="-122"/>
              <a:cs typeface="Open Sans" pitchFamily="34" charset="-120"/>
            </a:endParaRPr>
          </a:p>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khó kiểm soát</a:t>
            </a:r>
            <a:endParaRPr lang="en-US" sz="1800" dirty="0"/>
          </a:p>
        </p:txBody>
      </p:sp>
      <p:sp>
        <p:nvSpPr>
          <p:cNvPr id="8" name="Shape 5">
            <a:extLst>
              <a:ext uri="{FF2B5EF4-FFF2-40B4-BE49-F238E27FC236}">
                <a16:creationId xmlns:a16="http://schemas.microsoft.com/office/drawing/2014/main" id="{7C9FDDAE-09AB-DA25-B368-5C0356A18107}"/>
              </a:ext>
            </a:extLst>
          </p:cNvPr>
          <p:cNvSpPr/>
          <p:nvPr/>
        </p:nvSpPr>
        <p:spPr>
          <a:xfrm>
            <a:off x="7356761" y="3348395"/>
            <a:ext cx="4723622" cy="2020967"/>
          </a:xfrm>
          <a:prstGeom prst="roundRect">
            <a:avLst>
              <a:gd name="adj" fmla="val 4671"/>
            </a:avLst>
          </a:prstGeom>
          <a:solidFill>
            <a:srgbClr val="EBE2E0"/>
          </a:solidFill>
          <a:ln w="7620">
            <a:solidFill>
              <a:srgbClr val="D1C8C6"/>
            </a:solidFill>
            <a:prstDash val="solid"/>
          </a:ln>
        </p:spPr>
        <p:txBody>
          <a:bodyPr/>
          <a:lstStyle/>
          <a:p>
            <a:endParaRPr lang="en-US"/>
          </a:p>
        </p:txBody>
      </p:sp>
      <p:sp>
        <p:nvSpPr>
          <p:cNvPr id="9" name="Text 6">
            <a:extLst>
              <a:ext uri="{FF2B5EF4-FFF2-40B4-BE49-F238E27FC236}">
                <a16:creationId xmlns:a16="http://schemas.microsoft.com/office/drawing/2014/main" id="{5B43828D-30A4-E830-9FCE-9925B183489C}"/>
              </a:ext>
            </a:extLst>
          </p:cNvPr>
          <p:cNvSpPr/>
          <p:nvPr/>
        </p:nvSpPr>
        <p:spPr>
          <a:xfrm>
            <a:off x="7589052" y="3580685"/>
            <a:ext cx="4021252" cy="837247"/>
          </a:xfrm>
          <a:prstGeom prst="rect">
            <a:avLst/>
          </a:prstGeom>
          <a:noFill/>
          <a:ln/>
        </p:spPr>
        <p:txBody>
          <a:bodyPr wrap="none" lIns="0" tIns="0" rIns="0" bIns="0" rtlCol="0" anchor="t"/>
          <a:lstStyle/>
          <a:p>
            <a:pPr marL="0" indent="0" algn="l">
              <a:lnSpc>
                <a:spcPts val="1350"/>
              </a:lnSpc>
              <a:buNone/>
            </a:pPr>
            <a:r>
              <a:rPr lang="en-US" sz="2400" b="1">
                <a:solidFill>
                  <a:srgbClr val="443728"/>
                </a:solidFill>
                <a:latin typeface="Crimson Pro Bold" pitchFamily="34" charset="0"/>
                <a:ea typeface="Crimson Pro Bold" pitchFamily="34" charset="-122"/>
                <a:cs typeface="Crimson Pro Bold" pitchFamily="34" charset="-120"/>
              </a:rPr>
              <a:t>Đối chiếu thủ công mất thời gian</a:t>
            </a:r>
            <a:endParaRPr lang="en-US" sz="2400" dirty="0"/>
          </a:p>
        </p:txBody>
      </p:sp>
      <p:sp>
        <p:nvSpPr>
          <p:cNvPr id="10" name="Text 7">
            <a:extLst>
              <a:ext uri="{FF2B5EF4-FFF2-40B4-BE49-F238E27FC236}">
                <a16:creationId xmlns:a16="http://schemas.microsoft.com/office/drawing/2014/main" id="{598B6F49-AD79-24FD-9534-E400D4892CD4}"/>
              </a:ext>
            </a:extLst>
          </p:cNvPr>
          <p:cNvSpPr/>
          <p:nvPr/>
        </p:nvSpPr>
        <p:spPr>
          <a:xfrm>
            <a:off x="7606848" y="3985260"/>
            <a:ext cx="3208615" cy="719138"/>
          </a:xfrm>
          <a:prstGeom prst="rect">
            <a:avLst/>
          </a:prstGeom>
          <a:noFill/>
          <a:ln/>
        </p:spPr>
        <p:txBody>
          <a:bodyPr wrap="square" lIns="0" tIns="0" rIns="0" bIns="0" rtlCol="0" anchor="t"/>
          <a:lstStyle/>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Việc kiểm tra và đối chiếu hóa </a:t>
            </a:r>
          </a:p>
          <a:p>
            <a:pPr marL="0" indent="0" algn="l">
              <a:lnSpc>
                <a:spcPts val="1400"/>
              </a:lnSpc>
              <a:buNone/>
            </a:pPr>
            <a:endParaRPr lang="en-US" sz="1800">
              <a:solidFill>
                <a:srgbClr val="443728"/>
              </a:solidFill>
              <a:latin typeface="Open Sans" pitchFamily="34" charset="0"/>
              <a:ea typeface="Open Sans" pitchFamily="34" charset="-122"/>
              <a:cs typeface="Open Sans" pitchFamily="34" charset="-120"/>
            </a:endParaRPr>
          </a:p>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đơn với thanh toán được thực </a:t>
            </a:r>
          </a:p>
          <a:p>
            <a:pPr marL="0" indent="0" algn="l">
              <a:lnSpc>
                <a:spcPts val="1400"/>
              </a:lnSpc>
              <a:buNone/>
            </a:pPr>
            <a:endParaRPr lang="en-US">
              <a:solidFill>
                <a:srgbClr val="443728"/>
              </a:solidFill>
              <a:latin typeface="Open Sans" pitchFamily="34" charset="0"/>
              <a:ea typeface="Open Sans" pitchFamily="34" charset="-122"/>
              <a:cs typeface="Open Sans" pitchFamily="34" charset="-120"/>
            </a:endParaRPr>
          </a:p>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hiện thủ công, dễ gây nhầm </a:t>
            </a:r>
          </a:p>
          <a:p>
            <a:pPr marL="0" indent="0" algn="l">
              <a:lnSpc>
                <a:spcPts val="1400"/>
              </a:lnSpc>
              <a:buNone/>
            </a:pPr>
            <a:endParaRPr lang="en-US">
              <a:solidFill>
                <a:srgbClr val="443728"/>
              </a:solidFill>
              <a:latin typeface="Open Sans" pitchFamily="34" charset="0"/>
              <a:ea typeface="Open Sans" pitchFamily="34" charset="-122"/>
              <a:cs typeface="Open Sans" pitchFamily="34" charset="-120"/>
            </a:endParaRPr>
          </a:p>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lẫn</a:t>
            </a:r>
            <a:endParaRPr lang="en-US" sz="1800" dirty="0"/>
          </a:p>
        </p:txBody>
      </p:sp>
      <p:sp>
        <p:nvSpPr>
          <p:cNvPr id="11" name="Shape 8">
            <a:extLst>
              <a:ext uri="{FF2B5EF4-FFF2-40B4-BE49-F238E27FC236}">
                <a16:creationId xmlns:a16="http://schemas.microsoft.com/office/drawing/2014/main" id="{C233F640-E635-E8EE-E80C-F2D26E30FA83}"/>
              </a:ext>
            </a:extLst>
          </p:cNvPr>
          <p:cNvSpPr/>
          <p:nvPr/>
        </p:nvSpPr>
        <p:spPr>
          <a:xfrm>
            <a:off x="2962141" y="5594033"/>
            <a:ext cx="4169949" cy="2020967"/>
          </a:xfrm>
          <a:prstGeom prst="roundRect">
            <a:avLst>
              <a:gd name="adj" fmla="val 4671"/>
            </a:avLst>
          </a:prstGeom>
          <a:solidFill>
            <a:srgbClr val="EBE2E0"/>
          </a:solidFill>
          <a:ln w="7620">
            <a:solidFill>
              <a:srgbClr val="D1C8C6"/>
            </a:solidFill>
            <a:prstDash val="solid"/>
          </a:ln>
        </p:spPr>
        <p:txBody>
          <a:bodyPr/>
          <a:lstStyle/>
          <a:p>
            <a:endParaRPr lang="en-US"/>
          </a:p>
        </p:txBody>
      </p:sp>
      <p:sp>
        <p:nvSpPr>
          <p:cNvPr id="12" name="Text 9">
            <a:extLst>
              <a:ext uri="{FF2B5EF4-FFF2-40B4-BE49-F238E27FC236}">
                <a16:creationId xmlns:a16="http://schemas.microsoft.com/office/drawing/2014/main" id="{67FF6259-FE72-009F-1719-0F027BC7BC8F}"/>
              </a:ext>
            </a:extLst>
          </p:cNvPr>
          <p:cNvSpPr/>
          <p:nvPr/>
        </p:nvSpPr>
        <p:spPr>
          <a:xfrm>
            <a:off x="3691184" y="5826323"/>
            <a:ext cx="2986445" cy="351234"/>
          </a:xfrm>
          <a:prstGeom prst="rect">
            <a:avLst/>
          </a:prstGeom>
          <a:noFill/>
          <a:ln/>
        </p:spPr>
        <p:txBody>
          <a:bodyPr wrap="none" lIns="0" tIns="0" rIns="0" bIns="0" rtlCol="0" anchor="t"/>
          <a:lstStyle/>
          <a:p>
            <a:pPr marL="0" indent="0" algn="l">
              <a:lnSpc>
                <a:spcPts val="1350"/>
              </a:lnSpc>
              <a:buNone/>
            </a:pPr>
            <a:r>
              <a:rPr lang="en-US" sz="2400" b="1">
                <a:solidFill>
                  <a:srgbClr val="443728"/>
                </a:solidFill>
                <a:latin typeface="Crimson Pro Bold" pitchFamily="34" charset="0"/>
                <a:ea typeface="Crimson Pro Bold" pitchFamily="34" charset="-122"/>
                <a:cs typeface="Crimson Pro Bold" pitchFamily="34" charset="-120"/>
              </a:rPr>
              <a:t>Lưu trữ không hiệu quả</a:t>
            </a:r>
            <a:endParaRPr lang="en-US" sz="2400" dirty="0"/>
          </a:p>
        </p:txBody>
      </p:sp>
      <p:sp>
        <p:nvSpPr>
          <p:cNvPr id="13" name="Text 10">
            <a:extLst>
              <a:ext uri="{FF2B5EF4-FFF2-40B4-BE49-F238E27FC236}">
                <a16:creationId xmlns:a16="http://schemas.microsoft.com/office/drawing/2014/main" id="{BF4D41DB-6D99-989E-C30C-E568FD726E4F}"/>
              </a:ext>
            </a:extLst>
          </p:cNvPr>
          <p:cNvSpPr/>
          <p:nvPr/>
        </p:nvSpPr>
        <p:spPr>
          <a:xfrm>
            <a:off x="3691184" y="6312337"/>
            <a:ext cx="3208615" cy="719138"/>
          </a:xfrm>
          <a:prstGeom prst="rect">
            <a:avLst/>
          </a:prstGeom>
          <a:noFill/>
          <a:ln/>
        </p:spPr>
        <p:txBody>
          <a:bodyPr wrap="square" lIns="0" tIns="0" rIns="0" bIns="0" rtlCol="0" anchor="t"/>
          <a:lstStyle/>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Phương pháp lưu trữ thủ </a:t>
            </a:r>
          </a:p>
          <a:p>
            <a:pPr marL="0" indent="0" algn="l">
              <a:lnSpc>
                <a:spcPts val="1400"/>
              </a:lnSpc>
              <a:buNone/>
            </a:pPr>
            <a:endParaRPr lang="en-US">
              <a:solidFill>
                <a:srgbClr val="443728"/>
              </a:solidFill>
              <a:latin typeface="Open Sans" pitchFamily="34" charset="0"/>
              <a:ea typeface="Open Sans" pitchFamily="34" charset="-122"/>
              <a:cs typeface="Open Sans" pitchFamily="34" charset="-120"/>
            </a:endParaRPr>
          </a:p>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công khiến việc truy xuất hóa </a:t>
            </a:r>
          </a:p>
          <a:p>
            <a:pPr marL="0" indent="0" algn="l">
              <a:lnSpc>
                <a:spcPts val="1400"/>
              </a:lnSpc>
              <a:buNone/>
            </a:pPr>
            <a:endParaRPr lang="en-US">
              <a:solidFill>
                <a:srgbClr val="443728"/>
              </a:solidFill>
              <a:latin typeface="Open Sans" pitchFamily="34" charset="0"/>
              <a:ea typeface="Open Sans" pitchFamily="34" charset="-122"/>
              <a:cs typeface="Open Sans" pitchFamily="34" charset="-120"/>
            </a:endParaRPr>
          </a:p>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đơn tốn thời gian và không </a:t>
            </a:r>
          </a:p>
          <a:p>
            <a:pPr marL="0" indent="0" algn="l">
              <a:lnSpc>
                <a:spcPts val="1400"/>
              </a:lnSpc>
              <a:buNone/>
            </a:pPr>
            <a:endParaRPr lang="en-US">
              <a:solidFill>
                <a:srgbClr val="443728"/>
              </a:solidFill>
              <a:latin typeface="Open Sans" pitchFamily="34" charset="0"/>
              <a:ea typeface="Open Sans" pitchFamily="34" charset="-122"/>
              <a:cs typeface="Open Sans" pitchFamily="34" charset="-120"/>
            </a:endParaRPr>
          </a:p>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đáng tin cậy</a:t>
            </a:r>
            <a:endParaRPr lang="en-US" sz="1800" dirty="0"/>
          </a:p>
        </p:txBody>
      </p:sp>
      <p:sp>
        <p:nvSpPr>
          <p:cNvPr id="14" name="Shape 11">
            <a:extLst>
              <a:ext uri="{FF2B5EF4-FFF2-40B4-BE49-F238E27FC236}">
                <a16:creationId xmlns:a16="http://schemas.microsoft.com/office/drawing/2014/main" id="{043525D8-4DB2-FC67-9A35-C91B74C85F9B}"/>
              </a:ext>
            </a:extLst>
          </p:cNvPr>
          <p:cNvSpPr/>
          <p:nvPr/>
        </p:nvSpPr>
        <p:spPr>
          <a:xfrm>
            <a:off x="7356761" y="5594033"/>
            <a:ext cx="4723622" cy="2020967"/>
          </a:xfrm>
          <a:prstGeom prst="roundRect">
            <a:avLst>
              <a:gd name="adj" fmla="val 4671"/>
            </a:avLst>
          </a:prstGeom>
          <a:solidFill>
            <a:srgbClr val="EBE2E0"/>
          </a:solidFill>
          <a:ln w="7620">
            <a:solidFill>
              <a:srgbClr val="D1C8C6"/>
            </a:solidFill>
            <a:prstDash val="solid"/>
          </a:ln>
        </p:spPr>
        <p:txBody>
          <a:bodyPr/>
          <a:lstStyle/>
          <a:p>
            <a:endParaRPr lang="en-US"/>
          </a:p>
        </p:txBody>
      </p:sp>
      <p:sp>
        <p:nvSpPr>
          <p:cNvPr id="15" name="Text 12">
            <a:extLst>
              <a:ext uri="{FF2B5EF4-FFF2-40B4-BE49-F238E27FC236}">
                <a16:creationId xmlns:a16="http://schemas.microsoft.com/office/drawing/2014/main" id="{04A97E5E-EAD6-A413-C857-0CB7AD7384E4}"/>
              </a:ext>
            </a:extLst>
          </p:cNvPr>
          <p:cNvSpPr/>
          <p:nvPr/>
        </p:nvSpPr>
        <p:spPr>
          <a:xfrm>
            <a:off x="7589052" y="5826323"/>
            <a:ext cx="4407618" cy="702469"/>
          </a:xfrm>
          <a:prstGeom prst="rect">
            <a:avLst/>
          </a:prstGeom>
          <a:noFill/>
          <a:ln/>
        </p:spPr>
        <p:txBody>
          <a:bodyPr wrap="square" lIns="0" tIns="0" rIns="0" bIns="0" rtlCol="0" anchor="t"/>
          <a:lstStyle/>
          <a:p>
            <a:pPr marL="0" indent="0" algn="l">
              <a:lnSpc>
                <a:spcPts val="1350"/>
              </a:lnSpc>
              <a:buNone/>
            </a:pPr>
            <a:r>
              <a:rPr lang="en-US" sz="2400" b="1">
                <a:solidFill>
                  <a:srgbClr val="443728"/>
                </a:solidFill>
                <a:latin typeface="Crimson Pro Bold" pitchFamily="34" charset="0"/>
                <a:ea typeface="Crimson Pro Bold" pitchFamily="34" charset="-122"/>
                <a:cs typeface="Crimson Pro Bold" pitchFamily="34" charset="-120"/>
              </a:rPr>
              <a:t>Lập báo cáo tài chính phức tạp</a:t>
            </a:r>
            <a:endParaRPr lang="en-US" sz="2400" dirty="0"/>
          </a:p>
        </p:txBody>
      </p:sp>
      <p:sp>
        <p:nvSpPr>
          <p:cNvPr id="16" name="Text 13">
            <a:extLst>
              <a:ext uri="{FF2B5EF4-FFF2-40B4-BE49-F238E27FC236}">
                <a16:creationId xmlns:a16="http://schemas.microsoft.com/office/drawing/2014/main" id="{3F4B4795-CF4C-58B5-0A9B-949864390B0B}"/>
              </a:ext>
            </a:extLst>
          </p:cNvPr>
          <p:cNvSpPr/>
          <p:nvPr/>
        </p:nvSpPr>
        <p:spPr>
          <a:xfrm>
            <a:off x="7628842" y="6212681"/>
            <a:ext cx="3208615" cy="719138"/>
          </a:xfrm>
          <a:prstGeom prst="rect">
            <a:avLst/>
          </a:prstGeom>
          <a:noFill/>
          <a:ln/>
        </p:spPr>
        <p:txBody>
          <a:bodyPr wrap="square" lIns="0" tIns="0" rIns="0" bIns="0" rtlCol="0" anchor="t"/>
          <a:lstStyle/>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Quá trình lập báo cáo phụ </a:t>
            </a:r>
          </a:p>
          <a:p>
            <a:pPr marL="0" indent="0" algn="l">
              <a:lnSpc>
                <a:spcPts val="1400"/>
              </a:lnSpc>
              <a:buNone/>
            </a:pPr>
            <a:endParaRPr lang="en-US">
              <a:solidFill>
                <a:srgbClr val="443728"/>
              </a:solidFill>
              <a:latin typeface="Open Sans" pitchFamily="34" charset="0"/>
              <a:ea typeface="Open Sans" pitchFamily="34" charset="-122"/>
              <a:cs typeface="Open Sans" pitchFamily="34" charset="-120"/>
            </a:endParaRPr>
          </a:p>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thuộc vào dữ liệu thủ công, </a:t>
            </a:r>
          </a:p>
          <a:p>
            <a:pPr marL="0" indent="0" algn="l">
              <a:lnSpc>
                <a:spcPts val="1400"/>
              </a:lnSpc>
              <a:buNone/>
            </a:pPr>
            <a:endParaRPr lang="en-US">
              <a:solidFill>
                <a:srgbClr val="443728"/>
              </a:solidFill>
              <a:latin typeface="Open Sans" pitchFamily="34" charset="0"/>
              <a:ea typeface="Open Sans" pitchFamily="34" charset="-122"/>
              <a:cs typeface="Open Sans" pitchFamily="34" charset="-120"/>
            </a:endParaRPr>
          </a:p>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mất nhiều thời gian và có </a:t>
            </a:r>
          </a:p>
          <a:p>
            <a:pPr marL="0" indent="0" algn="l">
              <a:lnSpc>
                <a:spcPts val="1400"/>
              </a:lnSpc>
              <a:buNone/>
            </a:pPr>
            <a:endParaRPr lang="en-US">
              <a:solidFill>
                <a:srgbClr val="443728"/>
              </a:solidFill>
              <a:latin typeface="Open Sans" pitchFamily="34" charset="0"/>
              <a:ea typeface="Open Sans" pitchFamily="34" charset="-122"/>
              <a:cs typeface="Open Sans" pitchFamily="34" charset="-120"/>
            </a:endParaRPr>
          </a:p>
          <a:p>
            <a:pPr marL="0" indent="0" algn="l">
              <a:lnSpc>
                <a:spcPts val="1400"/>
              </a:lnSpc>
              <a:buNone/>
            </a:pPr>
            <a:r>
              <a:rPr lang="en-US" sz="1800">
                <a:solidFill>
                  <a:srgbClr val="443728"/>
                </a:solidFill>
                <a:latin typeface="Open Sans" pitchFamily="34" charset="0"/>
                <a:ea typeface="Open Sans" pitchFamily="34" charset="-122"/>
                <a:cs typeface="Open Sans" pitchFamily="34" charset="-120"/>
              </a:rPr>
              <a:t>nguy cơ sai lệch</a:t>
            </a:r>
            <a:endParaRPr lang="en-US" sz="1800" dirty="0"/>
          </a:p>
        </p:txBody>
      </p:sp>
    </p:spTree>
    <p:extLst>
      <p:ext uri="{BB962C8B-B14F-4D97-AF65-F5344CB8AC3E}">
        <p14:creationId xmlns:p14="http://schemas.microsoft.com/office/powerpoint/2010/main" val="2354652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9254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Vấn đề trong quy trình trả hàng cũ</a:t>
            </a:r>
            <a:endParaRPr lang="en-US" sz="4450" dirty="0"/>
          </a:p>
        </p:txBody>
      </p:sp>
      <p:sp>
        <p:nvSpPr>
          <p:cNvPr id="4" name="Shape 1"/>
          <p:cNvSpPr/>
          <p:nvPr/>
        </p:nvSpPr>
        <p:spPr>
          <a:xfrm>
            <a:off x="793790" y="3305413"/>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5" name="Text 2"/>
          <p:cNvSpPr/>
          <p:nvPr/>
        </p:nvSpPr>
        <p:spPr>
          <a:xfrm>
            <a:off x="1417439" y="33054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Xác minh thủ công</a:t>
            </a:r>
            <a:endParaRPr lang="en-US" sz="2200" dirty="0"/>
          </a:p>
        </p:txBody>
      </p:sp>
      <p:sp>
        <p:nvSpPr>
          <p:cNvPr id="6" name="Text 3"/>
          <p:cNvSpPr/>
          <p:nvPr/>
        </p:nvSpPr>
        <p:spPr>
          <a:xfrm>
            <a:off x="1417439" y="3795832"/>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Kiểm tra hóa đơn bằng tay dễ xảy ra sai sót.</a:t>
            </a:r>
            <a:endParaRPr lang="en-US" sz="1750" dirty="0"/>
          </a:p>
        </p:txBody>
      </p:sp>
      <p:sp>
        <p:nvSpPr>
          <p:cNvPr id="7" name="Shape 4"/>
          <p:cNvSpPr/>
          <p:nvPr/>
        </p:nvSpPr>
        <p:spPr>
          <a:xfrm>
            <a:off x="4685467" y="3305413"/>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8" name="Text 5"/>
          <p:cNvSpPr/>
          <p:nvPr/>
        </p:nvSpPr>
        <p:spPr>
          <a:xfrm>
            <a:off x="5309116" y="3305413"/>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Đánh giá không nhất quán</a:t>
            </a:r>
            <a:endParaRPr lang="en-US" sz="2200" dirty="0"/>
          </a:p>
        </p:txBody>
      </p:sp>
      <p:sp>
        <p:nvSpPr>
          <p:cNvPr id="9" name="Text 6"/>
          <p:cNvSpPr/>
          <p:nvPr/>
        </p:nvSpPr>
        <p:spPr>
          <a:xfrm>
            <a:off x="5309116" y="4150162"/>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Tiêu chí kiểm tra sản phẩm có thể không đồng nhất.</a:t>
            </a:r>
            <a:endParaRPr lang="en-US" sz="1750" dirty="0"/>
          </a:p>
        </p:txBody>
      </p:sp>
      <p:sp>
        <p:nvSpPr>
          <p:cNvPr id="10" name="Shape 7"/>
          <p:cNvSpPr/>
          <p:nvPr/>
        </p:nvSpPr>
        <p:spPr>
          <a:xfrm>
            <a:off x="793790" y="5357932"/>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11" name="Text 8"/>
          <p:cNvSpPr/>
          <p:nvPr/>
        </p:nvSpPr>
        <p:spPr>
          <a:xfrm>
            <a:off x="1417439" y="53579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Chính sách phức tạp</a:t>
            </a:r>
            <a:endParaRPr lang="en-US" sz="2200" dirty="0"/>
          </a:p>
        </p:txBody>
      </p:sp>
      <p:sp>
        <p:nvSpPr>
          <p:cNvPr id="12" name="Text 9"/>
          <p:cNvSpPr/>
          <p:nvPr/>
        </p:nvSpPr>
        <p:spPr>
          <a:xfrm>
            <a:off x="1417439" y="5848350"/>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Chính sách trả hàng không rõ ràng gây bất mãn cho khách.</a:t>
            </a:r>
            <a:endParaRPr lang="en-US" sz="1750" dirty="0"/>
          </a:p>
        </p:txBody>
      </p:sp>
      <p:sp>
        <p:nvSpPr>
          <p:cNvPr id="13" name="Shape 10"/>
          <p:cNvSpPr/>
          <p:nvPr/>
        </p:nvSpPr>
        <p:spPr>
          <a:xfrm>
            <a:off x="4685467" y="5357932"/>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14" name="Text 11"/>
          <p:cNvSpPr/>
          <p:nvPr/>
        </p:nvSpPr>
        <p:spPr>
          <a:xfrm>
            <a:off x="5309116" y="53579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Thiếu theo dõi</a:t>
            </a:r>
            <a:endParaRPr lang="en-US" sz="2200" dirty="0"/>
          </a:p>
        </p:txBody>
      </p:sp>
      <p:sp>
        <p:nvSpPr>
          <p:cNvPr id="15" name="Text 12"/>
          <p:cNvSpPr/>
          <p:nvPr/>
        </p:nvSpPr>
        <p:spPr>
          <a:xfrm>
            <a:off x="5309116" y="5848350"/>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Khó xử lý tranh chấp do thiếu hệ thống ghi nhận.</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537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Vấn đề trong quy trình tuyển dụng cũ</a:t>
            </a:r>
            <a:endParaRPr lang="en-US" sz="4450" dirty="0"/>
          </a:p>
        </p:txBody>
      </p:sp>
      <p:sp>
        <p:nvSpPr>
          <p:cNvPr id="4" name="Shape 1"/>
          <p:cNvSpPr/>
          <p:nvPr/>
        </p:nvSpPr>
        <p:spPr>
          <a:xfrm>
            <a:off x="793790" y="3128248"/>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5" name="Text 2"/>
          <p:cNvSpPr/>
          <p:nvPr/>
        </p:nvSpPr>
        <p:spPr>
          <a:xfrm>
            <a:off x="1417439" y="312824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Phê duyệt chậm trễ</a:t>
            </a:r>
            <a:endParaRPr lang="en-US" sz="2200" dirty="0"/>
          </a:p>
        </p:txBody>
      </p:sp>
      <p:sp>
        <p:nvSpPr>
          <p:cNvPr id="6" name="Text 3"/>
          <p:cNvSpPr/>
          <p:nvPr/>
        </p:nvSpPr>
        <p:spPr>
          <a:xfrm>
            <a:off x="1417439" y="3618667"/>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Quá trình duyệt yêu cầu từ quản lý cấp cao kéo dài.</a:t>
            </a:r>
            <a:endParaRPr lang="en-US" sz="1750" dirty="0"/>
          </a:p>
        </p:txBody>
      </p:sp>
      <p:sp>
        <p:nvSpPr>
          <p:cNvPr id="7" name="Shape 4"/>
          <p:cNvSpPr/>
          <p:nvPr/>
        </p:nvSpPr>
        <p:spPr>
          <a:xfrm>
            <a:off x="4685467" y="3128248"/>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8" name="Text 5"/>
          <p:cNvSpPr/>
          <p:nvPr/>
        </p:nvSpPr>
        <p:spPr>
          <a:xfrm>
            <a:off x="5309116" y="3128248"/>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Sàng lọc không hiệu quả</a:t>
            </a:r>
            <a:endParaRPr lang="en-US" sz="2200" dirty="0"/>
          </a:p>
        </p:txBody>
      </p:sp>
      <p:sp>
        <p:nvSpPr>
          <p:cNvPr id="9" name="Text 6"/>
          <p:cNvSpPr/>
          <p:nvPr/>
        </p:nvSpPr>
        <p:spPr>
          <a:xfrm>
            <a:off x="5309116" y="3972997"/>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Khó đảm bảo độ chính xác khi xử lý nhiều hồ sơ.</a:t>
            </a:r>
            <a:endParaRPr lang="en-US" sz="1750" dirty="0"/>
          </a:p>
        </p:txBody>
      </p:sp>
      <p:sp>
        <p:nvSpPr>
          <p:cNvPr id="10" name="Shape 7"/>
          <p:cNvSpPr/>
          <p:nvPr/>
        </p:nvSpPr>
        <p:spPr>
          <a:xfrm>
            <a:off x="793790" y="5180767"/>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11" name="Text 8"/>
          <p:cNvSpPr/>
          <p:nvPr/>
        </p:nvSpPr>
        <p:spPr>
          <a:xfrm>
            <a:off x="1417439" y="5180767"/>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Thông tin không đồng bộ</a:t>
            </a:r>
            <a:endParaRPr lang="en-US" sz="2200" dirty="0"/>
          </a:p>
        </p:txBody>
      </p:sp>
      <p:sp>
        <p:nvSpPr>
          <p:cNvPr id="12" name="Text 9"/>
          <p:cNvSpPr/>
          <p:nvPr/>
        </p:nvSpPr>
        <p:spPr>
          <a:xfrm>
            <a:off x="1417439" y="6025515"/>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Khó khăn trong việc phối hợp giữa các bên liên quan.</a:t>
            </a:r>
            <a:endParaRPr lang="en-US" sz="1750" dirty="0"/>
          </a:p>
        </p:txBody>
      </p:sp>
      <p:sp>
        <p:nvSpPr>
          <p:cNvPr id="13" name="Shape 10"/>
          <p:cNvSpPr/>
          <p:nvPr/>
        </p:nvSpPr>
        <p:spPr>
          <a:xfrm>
            <a:off x="4685467" y="5180767"/>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14" name="Text 11"/>
          <p:cNvSpPr/>
          <p:nvPr/>
        </p:nvSpPr>
        <p:spPr>
          <a:xfrm>
            <a:off x="5309116" y="5180767"/>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Đánh giá không nhất quán</a:t>
            </a:r>
            <a:endParaRPr lang="en-US" sz="2200" dirty="0"/>
          </a:p>
        </p:txBody>
      </p:sp>
      <p:sp>
        <p:nvSpPr>
          <p:cNvPr id="15" name="Text 12"/>
          <p:cNvSpPr/>
          <p:nvPr/>
        </p:nvSpPr>
        <p:spPr>
          <a:xfrm>
            <a:off x="5309116" y="6025515"/>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Thiếu tiêu chí rõ ràng trong quá trình phỏng vấn và đánh giá.</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9111" y="722352"/>
            <a:ext cx="7660958" cy="654248"/>
          </a:xfrm>
          <a:prstGeom prst="rect">
            <a:avLst/>
          </a:prstGeom>
          <a:noFill/>
          <a:ln/>
        </p:spPr>
        <p:txBody>
          <a:bodyPr wrap="none" lIns="0" tIns="0" rIns="0" bIns="0" rtlCol="0" anchor="t"/>
          <a:lstStyle/>
          <a:p>
            <a:pPr marL="0" indent="0">
              <a:lnSpc>
                <a:spcPts val="5150"/>
              </a:lnSpc>
              <a:buNone/>
            </a:pPr>
            <a:r>
              <a:rPr lang="en-US" sz="4100" dirty="0">
                <a:solidFill>
                  <a:srgbClr val="1B1B27"/>
                </a:solidFill>
                <a:latin typeface="Corben" pitchFamily="34" charset="0"/>
                <a:ea typeface="Corben" pitchFamily="34" charset="-122"/>
                <a:cs typeface="Corben" pitchFamily="34" charset="-120"/>
              </a:rPr>
              <a:t>Lợi ích của ERP trong bán hàng</a:t>
            </a:r>
            <a:endParaRPr lang="en-US" sz="4100" dirty="0"/>
          </a:p>
        </p:txBody>
      </p:sp>
      <p:pic>
        <p:nvPicPr>
          <p:cNvPr id="4" name="Image 1" descr="preencoded.png"/>
          <p:cNvPicPr>
            <a:picLocks noChangeAspect="1"/>
          </p:cNvPicPr>
          <p:nvPr/>
        </p:nvPicPr>
        <p:blipFill>
          <a:blip r:embed="rId4"/>
          <a:stretch>
            <a:fillRect/>
          </a:stretch>
        </p:blipFill>
        <p:spPr>
          <a:xfrm>
            <a:off x="6219111" y="1690568"/>
            <a:ext cx="523399" cy="523399"/>
          </a:xfrm>
          <a:prstGeom prst="rect">
            <a:avLst/>
          </a:prstGeom>
        </p:spPr>
      </p:pic>
      <p:sp>
        <p:nvSpPr>
          <p:cNvPr id="5" name="Text 1"/>
          <p:cNvSpPr/>
          <p:nvPr/>
        </p:nvSpPr>
        <p:spPr>
          <a:xfrm>
            <a:off x="6219111" y="2423279"/>
            <a:ext cx="2616994" cy="327065"/>
          </a:xfrm>
          <a:prstGeom prst="rect">
            <a:avLst/>
          </a:prstGeom>
          <a:noFill/>
          <a:ln/>
        </p:spPr>
        <p:txBody>
          <a:bodyPr wrap="none" lIns="0" tIns="0" rIns="0" bIns="0" rtlCol="0" anchor="t"/>
          <a:lstStyle/>
          <a:p>
            <a:pPr marL="0" indent="0" algn="l">
              <a:lnSpc>
                <a:spcPts val="2550"/>
              </a:lnSpc>
              <a:buNone/>
            </a:pPr>
            <a:r>
              <a:rPr lang="en-US" sz="2050" dirty="0">
                <a:solidFill>
                  <a:srgbClr val="404155"/>
                </a:solidFill>
                <a:latin typeface="Corben" pitchFamily="34" charset="0"/>
                <a:ea typeface="Corben" pitchFamily="34" charset="-122"/>
                <a:cs typeface="Corben" pitchFamily="34" charset="-120"/>
              </a:rPr>
              <a:t>Tăng doanh số</a:t>
            </a:r>
            <a:endParaRPr lang="en-US" sz="2050" dirty="0"/>
          </a:p>
        </p:txBody>
      </p:sp>
      <p:sp>
        <p:nvSpPr>
          <p:cNvPr id="6" name="Text 2"/>
          <p:cNvSpPr/>
          <p:nvPr/>
        </p:nvSpPr>
        <p:spPr>
          <a:xfrm>
            <a:off x="6219111" y="2875955"/>
            <a:ext cx="7678579" cy="334804"/>
          </a:xfrm>
          <a:prstGeom prst="rect">
            <a:avLst/>
          </a:prstGeom>
          <a:noFill/>
          <a:ln/>
        </p:spPr>
        <p:txBody>
          <a:bodyPr wrap="non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Tối ưu hóa quy trình bán hàng, tăng cơ hội chuyển đổi.</a:t>
            </a:r>
            <a:endParaRPr lang="en-US" sz="1600" dirty="0"/>
          </a:p>
        </p:txBody>
      </p:sp>
      <p:pic>
        <p:nvPicPr>
          <p:cNvPr id="7" name="Image 2" descr="preencoded.png"/>
          <p:cNvPicPr>
            <a:picLocks noChangeAspect="1"/>
          </p:cNvPicPr>
          <p:nvPr/>
        </p:nvPicPr>
        <p:blipFill>
          <a:blip r:embed="rId5"/>
          <a:stretch>
            <a:fillRect/>
          </a:stretch>
        </p:blipFill>
        <p:spPr>
          <a:xfrm>
            <a:off x="6219111" y="3838813"/>
            <a:ext cx="523399" cy="523399"/>
          </a:xfrm>
          <a:prstGeom prst="rect">
            <a:avLst/>
          </a:prstGeom>
        </p:spPr>
      </p:pic>
      <p:sp>
        <p:nvSpPr>
          <p:cNvPr id="8" name="Text 3"/>
          <p:cNvSpPr/>
          <p:nvPr/>
        </p:nvSpPr>
        <p:spPr>
          <a:xfrm>
            <a:off x="6219111" y="4571524"/>
            <a:ext cx="4127897" cy="327065"/>
          </a:xfrm>
          <a:prstGeom prst="rect">
            <a:avLst/>
          </a:prstGeom>
          <a:noFill/>
          <a:ln/>
        </p:spPr>
        <p:txBody>
          <a:bodyPr wrap="none" lIns="0" tIns="0" rIns="0" bIns="0" rtlCol="0" anchor="t"/>
          <a:lstStyle/>
          <a:p>
            <a:pPr marL="0" indent="0" algn="l">
              <a:lnSpc>
                <a:spcPts val="2550"/>
              </a:lnSpc>
              <a:buNone/>
            </a:pPr>
            <a:r>
              <a:rPr lang="en-US" sz="2050" dirty="0">
                <a:solidFill>
                  <a:srgbClr val="404155"/>
                </a:solidFill>
                <a:latin typeface="Corben" pitchFamily="34" charset="0"/>
                <a:ea typeface="Corben" pitchFamily="34" charset="-122"/>
                <a:cs typeface="Corben" pitchFamily="34" charset="-120"/>
              </a:rPr>
              <a:t>Cải thiện trải nghiệm khách hàng</a:t>
            </a:r>
            <a:endParaRPr lang="en-US" sz="2050" dirty="0"/>
          </a:p>
        </p:txBody>
      </p:sp>
      <p:sp>
        <p:nvSpPr>
          <p:cNvPr id="9" name="Text 4"/>
          <p:cNvSpPr/>
          <p:nvPr/>
        </p:nvSpPr>
        <p:spPr>
          <a:xfrm>
            <a:off x="6219111" y="5024199"/>
            <a:ext cx="7678579" cy="334804"/>
          </a:xfrm>
          <a:prstGeom prst="rect">
            <a:avLst/>
          </a:prstGeom>
          <a:noFill/>
          <a:ln/>
        </p:spPr>
        <p:txBody>
          <a:bodyPr wrap="non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Cung cấp thông tin sản phẩm và đơn hàng chính xác, nhanh chóng.</a:t>
            </a:r>
            <a:endParaRPr lang="en-US" sz="1600" dirty="0"/>
          </a:p>
        </p:txBody>
      </p:sp>
      <p:pic>
        <p:nvPicPr>
          <p:cNvPr id="10" name="Image 3" descr="preencoded.png"/>
          <p:cNvPicPr>
            <a:picLocks noChangeAspect="1"/>
          </p:cNvPicPr>
          <p:nvPr/>
        </p:nvPicPr>
        <p:blipFill>
          <a:blip r:embed="rId6"/>
          <a:stretch>
            <a:fillRect/>
          </a:stretch>
        </p:blipFill>
        <p:spPr>
          <a:xfrm>
            <a:off x="6219111" y="5987058"/>
            <a:ext cx="523399" cy="523399"/>
          </a:xfrm>
          <a:prstGeom prst="rect">
            <a:avLst/>
          </a:prstGeom>
        </p:spPr>
      </p:pic>
      <p:sp>
        <p:nvSpPr>
          <p:cNvPr id="11" name="Text 5"/>
          <p:cNvSpPr/>
          <p:nvPr/>
        </p:nvSpPr>
        <p:spPr>
          <a:xfrm>
            <a:off x="6219111" y="6719768"/>
            <a:ext cx="2616994" cy="327065"/>
          </a:xfrm>
          <a:prstGeom prst="rect">
            <a:avLst/>
          </a:prstGeom>
          <a:noFill/>
          <a:ln/>
        </p:spPr>
        <p:txBody>
          <a:bodyPr wrap="none" lIns="0" tIns="0" rIns="0" bIns="0" rtlCol="0" anchor="t"/>
          <a:lstStyle/>
          <a:p>
            <a:pPr marL="0" indent="0" algn="l">
              <a:lnSpc>
                <a:spcPts val="2550"/>
              </a:lnSpc>
              <a:buNone/>
            </a:pPr>
            <a:r>
              <a:rPr lang="en-US" sz="2050" dirty="0">
                <a:solidFill>
                  <a:srgbClr val="404155"/>
                </a:solidFill>
                <a:latin typeface="Corben" pitchFamily="34" charset="0"/>
                <a:ea typeface="Corben" pitchFamily="34" charset="-122"/>
                <a:cs typeface="Corben" pitchFamily="34" charset="-120"/>
              </a:rPr>
              <a:t>Phân tích dữ liệu</a:t>
            </a:r>
            <a:endParaRPr lang="en-US" sz="2050" dirty="0"/>
          </a:p>
        </p:txBody>
      </p:sp>
      <p:sp>
        <p:nvSpPr>
          <p:cNvPr id="12" name="Text 6"/>
          <p:cNvSpPr/>
          <p:nvPr/>
        </p:nvSpPr>
        <p:spPr>
          <a:xfrm>
            <a:off x="6219111" y="7172444"/>
            <a:ext cx="7678579" cy="334804"/>
          </a:xfrm>
          <a:prstGeom prst="rect">
            <a:avLst/>
          </a:prstGeom>
          <a:noFill/>
          <a:ln/>
        </p:spPr>
        <p:txBody>
          <a:bodyPr wrap="none" lIns="0" tIns="0" rIns="0" bIns="0" rtlCol="0" anchor="t"/>
          <a:lstStyle/>
          <a:p>
            <a:pPr marL="0" indent="0" algn="l">
              <a:lnSpc>
                <a:spcPts val="2600"/>
              </a:lnSpc>
              <a:buNone/>
            </a:pPr>
            <a:r>
              <a:rPr lang="en-US" sz="1600" dirty="0">
                <a:solidFill>
                  <a:srgbClr val="404155"/>
                </a:solidFill>
                <a:latin typeface="Nobile" pitchFamily="34" charset="0"/>
                <a:ea typeface="Nobile" pitchFamily="34" charset="-122"/>
                <a:cs typeface="Nobile" pitchFamily="34" charset="-120"/>
              </a:rPr>
              <a:t>Cung cấp insights về xu hướng mua sắm và hiệu quả bán hàng.</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16894"/>
            <a:ext cx="7195185"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Cơ </a:t>
            </a:r>
            <a:r>
              <a:rPr lang="en-US" sz="4450" b="1">
                <a:solidFill>
                  <a:srgbClr val="443728"/>
                </a:solidFill>
                <a:latin typeface="Crimson Pro Bold" pitchFamily="34" charset="0"/>
                <a:ea typeface="Crimson Pro Bold" pitchFamily="34" charset="-122"/>
                <a:cs typeface="Crimson Pro Bold" pitchFamily="34" charset="-120"/>
              </a:rPr>
              <a:t>sở lý </a:t>
            </a:r>
            <a:r>
              <a:rPr lang="en-US" sz="4450" b="1" dirty="0">
                <a:solidFill>
                  <a:srgbClr val="443728"/>
                </a:solidFill>
                <a:latin typeface="Crimson Pro Bold" pitchFamily="34" charset="0"/>
                <a:ea typeface="Crimson Pro Bold" pitchFamily="34" charset="-122"/>
                <a:cs typeface="Crimson Pro Bold" pitchFamily="34" charset="-120"/>
              </a:rPr>
              <a:t>thuyết: Hệ thống ERP</a:t>
            </a:r>
            <a:endParaRPr lang="en-US" sz="4450" dirty="0"/>
          </a:p>
        </p:txBody>
      </p:sp>
      <p:sp>
        <p:nvSpPr>
          <p:cNvPr id="3" name="Text 1"/>
          <p:cNvSpPr/>
          <p:nvPr/>
        </p:nvSpPr>
        <p:spPr>
          <a:xfrm>
            <a:off x="793790" y="2979301"/>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Hệ thống hoạch định nguồn lực doanh nghiệp (ERP) là nền tảng tích hợp toàn diện, giúp quản lý mọi hoạt động của doanh nghiệp. ERP hỗ trợ quản lý tài chính, nhân sự, chuỗi cung ứng và sản xuất, cùng với chức năng kế toán cốt lõi.</a:t>
            </a:r>
            <a:endParaRPr lang="en-US" sz="1750" dirty="0"/>
          </a:p>
        </p:txBody>
      </p:sp>
      <p:sp>
        <p:nvSpPr>
          <p:cNvPr id="4" name="Text 2"/>
          <p:cNvSpPr/>
          <p:nvPr/>
        </p:nvSpPr>
        <p:spPr>
          <a:xfrm>
            <a:off x="793790" y="3960257"/>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ERP cung cấp sự minh bạch trong toàn bộ quy trình kinh doanh, theo dõi mọi khía cạnh của sản xuất, hậu cần và tài chính. Hệ thống này hoạt động như trung tâm của doanh nghiệp, cung cấp quy trình làm việc và dữ liệu từ đầu đến cuối.</a:t>
            </a:r>
            <a:endParaRPr lang="en-US" sz="1750" dirty="0"/>
          </a:p>
        </p:txBody>
      </p:sp>
      <p:sp>
        <p:nvSpPr>
          <p:cNvPr id="5" name="Shape 3"/>
          <p:cNvSpPr/>
          <p:nvPr/>
        </p:nvSpPr>
        <p:spPr>
          <a:xfrm>
            <a:off x="793790" y="5196364"/>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6" name="Text 4"/>
          <p:cNvSpPr/>
          <p:nvPr/>
        </p:nvSpPr>
        <p:spPr>
          <a:xfrm>
            <a:off x="1417439" y="51963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Tích hợp toàn diện</a:t>
            </a:r>
            <a:endParaRPr lang="en-US" sz="2200" dirty="0"/>
          </a:p>
        </p:txBody>
      </p:sp>
      <p:sp>
        <p:nvSpPr>
          <p:cNvPr id="7" name="Text 5"/>
          <p:cNvSpPr/>
          <p:nvPr/>
        </p:nvSpPr>
        <p:spPr>
          <a:xfrm>
            <a:off x="1417439" y="5686782"/>
            <a:ext cx="3572708"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Kết nối mọi phòng ban và chức năng trong doanh nghiệp</a:t>
            </a:r>
            <a:endParaRPr lang="en-US" sz="1750" dirty="0"/>
          </a:p>
        </p:txBody>
      </p:sp>
      <p:sp>
        <p:nvSpPr>
          <p:cNvPr id="8" name="Shape 6"/>
          <p:cNvSpPr/>
          <p:nvPr/>
        </p:nvSpPr>
        <p:spPr>
          <a:xfrm>
            <a:off x="5216962" y="5196364"/>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9" name="Text 7"/>
          <p:cNvSpPr/>
          <p:nvPr/>
        </p:nvSpPr>
        <p:spPr>
          <a:xfrm>
            <a:off x="5840611" y="51963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Minh bạch quy trình</a:t>
            </a:r>
            <a:endParaRPr lang="en-US" sz="2200" dirty="0"/>
          </a:p>
        </p:txBody>
      </p:sp>
      <p:sp>
        <p:nvSpPr>
          <p:cNvPr id="10" name="Text 8"/>
          <p:cNvSpPr/>
          <p:nvPr/>
        </p:nvSpPr>
        <p:spPr>
          <a:xfrm>
            <a:off x="5840611" y="5686782"/>
            <a:ext cx="3572708"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Theo dõi chi tiết mọi khía cạnh của hoạt động kinh doanh</a:t>
            </a:r>
            <a:endParaRPr lang="en-US" sz="1750" dirty="0"/>
          </a:p>
        </p:txBody>
      </p:sp>
      <p:sp>
        <p:nvSpPr>
          <p:cNvPr id="11" name="Shape 9"/>
          <p:cNvSpPr/>
          <p:nvPr/>
        </p:nvSpPr>
        <p:spPr>
          <a:xfrm>
            <a:off x="9640133" y="5196364"/>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12" name="Text 10"/>
          <p:cNvSpPr/>
          <p:nvPr/>
        </p:nvSpPr>
        <p:spPr>
          <a:xfrm>
            <a:off x="10263783" y="51963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Trung tâm dữ liệu</a:t>
            </a:r>
            <a:endParaRPr lang="en-US" sz="2200" dirty="0"/>
          </a:p>
        </p:txBody>
      </p:sp>
      <p:sp>
        <p:nvSpPr>
          <p:cNvPr id="13" name="Text 11"/>
          <p:cNvSpPr/>
          <p:nvPr/>
        </p:nvSpPr>
        <p:spPr>
          <a:xfrm>
            <a:off x="10263783" y="5686782"/>
            <a:ext cx="3572708"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Cung cấp dữ liệu và quy trình làm việc xuyên suốt doanh nghiệp</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6970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Lợi ích của ERP trong quản lý chuỗi cung ứng</a:t>
            </a:r>
            <a:endParaRPr lang="en-US" sz="4450" dirty="0"/>
          </a:p>
        </p:txBody>
      </p:sp>
      <p:sp>
        <p:nvSpPr>
          <p:cNvPr id="4" name="Shape 1"/>
          <p:cNvSpPr/>
          <p:nvPr/>
        </p:nvSpPr>
        <p:spPr>
          <a:xfrm>
            <a:off x="6280190" y="3482578"/>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5" name="Text 2"/>
          <p:cNvSpPr/>
          <p:nvPr/>
        </p:nvSpPr>
        <p:spPr>
          <a:xfrm>
            <a:off x="6903839" y="34825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Tự động hóa</a:t>
            </a:r>
            <a:endParaRPr lang="en-US" sz="2200" dirty="0"/>
          </a:p>
        </p:txBody>
      </p:sp>
      <p:sp>
        <p:nvSpPr>
          <p:cNvPr id="6" name="Text 3"/>
          <p:cNvSpPr/>
          <p:nvPr/>
        </p:nvSpPr>
        <p:spPr>
          <a:xfrm>
            <a:off x="6903839" y="3972997"/>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Giảm sai sót và tăng tốc độ xử lý đơn hàng.</a:t>
            </a:r>
            <a:endParaRPr lang="en-US" sz="1750" dirty="0"/>
          </a:p>
        </p:txBody>
      </p:sp>
      <p:sp>
        <p:nvSpPr>
          <p:cNvPr id="7" name="Shape 4"/>
          <p:cNvSpPr/>
          <p:nvPr/>
        </p:nvSpPr>
        <p:spPr>
          <a:xfrm>
            <a:off x="10171867" y="3482578"/>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8" name="Text 5"/>
          <p:cNvSpPr/>
          <p:nvPr/>
        </p:nvSpPr>
        <p:spPr>
          <a:xfrm>
            <a:off x="10795516" y="34825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Tích hợp dữ liệu</a:t>
            </a:r>
            <a:endParaRPr lang="en-US" sz="2200" dirty="0"/>
          </a:p>
        </p:txBody>
      </p:sp>
      <p:sp>
        <p:nvSpPr>
          <p:cNvPr id="9" name="Text 6"/>
          <p:cNvSpPr/>
          <p:nvPr/>
        </p:nvSpPr>
        <p:spPr>
          <a:xfrm>
            <a:off x="10795516" y="3972997"/>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Thông tin được đồng bộ hóa giữa các bộ phận.</a:t>
            </a:r>
            <a:endParaRPr lang="en-US" sz="1750" dirty="0"/>
          </a:p>
        </p:txBody>
      </p:sp>
      <p:sp>
        <p:nvSpPr>
          <p:cNvPr id="10" name="Shape 7"/>
          <p:cNvSpPr/>
          <p:nvPr/>
        </p:nvSpPr>
        <p:spPr>
          <a:xfrm>
            <a:off x="6280190" y="5180767"/>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11" name="Text 8"/>
          <p:cNvSpPr/>
          <p:nvPr/>
        </p:nvSpPr>
        <p:spPr>
          <a:xfrm>
            <a:off x="6903839" y="51807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Kiểm soát tồn kho</a:t>
            </a:r>
            <a:endParaRPr lang="en-US" sz="2200" dirty="0"/>
          </a:p>
        </p:txBody>
      </p:sp>
      <p:sp>
        <p:nvSpPr>
          <p:cNvPr id="12" name="Text 9"/>
          <p:cNvSpPr/>
          <p:nvPr/>
        </p:nvSpPr>
        <p:spPr>
          <a:xfrm>
            <a:off x="6903839" y="5671185"/>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Cập nhật real-time về tình trạng hàng hóa.</a:t>
            </a:r>
            <a:endParaRPr lang="en-US" sz="1750" dirty="0"/>
          </a:p>
        </p:txBody>
      </p:sp>
      <p:sp>
        <p:nvSpPr>
          <p:cNvPr id="13" name="Shape 10"/>
          <p:cNvSpPr/>
          <p:nvPr/>
        </p:nvSpPr>
        <p:spPr>
          <a:xfrm>
            <a:off x="10171867" y="5180767"/>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14" name="Text 11"/>
          <p:cNvSpPr/>
          <p:nvPr/>
        </p:nvSpPr>
        <p:spPr>
          <a:xfrm>
            <a:off x="10795516" y="51807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Báo cáo chi tiết</a:t>
            </a:r>
            <a:endParaRPr lang="en-US" sz="2200" dirty="0"/>
          </a:p>
        </p:txBody>
      </p:sp>
      <p:sp>
        <p:nvSpPr>
          <p:cNvPr id="15" name="Text 12"/>
          <p:cNvSpPr/>
          <p:nvPr/>
        </p:nvSpPr>
        <p:spPr>
          <a:xfrm>
            <a:off x="10795516" y="5671185"/>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Cung cấp thông tin chi tiết về hiệu suất chuỗi cung ứng.</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115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Lợi ích của ERP trong kế toán - tài chính</a:t>
            </a:r>
            <a:endParaRPr lang="en-US" sz="4450" dirty="0"/>
          </a:p>
        </p:txBody>
      </p:sp>
      <p:sp>
        <p:nvSpPr>
          <p:cNvPr id="4" name="Shape 1"/>
          <p:cNvSpPr/>
          <p:nvPr/>
        </p:nvSpPr>
        <p:spPr>
          <a:xfrm>
            <a:off x="793790" y="3664029"/>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5" name="Text 2"/>
          <p:cNvSpPr/>
          <p:nvPr/>
        </p:nvSpPr>
        <p:spPr>
          <a:xfrm>
            <a:off x="1417439" y="36640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Tự động hóa ghi chép</a:t>
            </a:r>
            <a:endParaRPr lang="en-US" sz="2200" dirty="0"/>
          </a:p>
        </p:txBody>
      </p:sp>
      <p:sp>
        <p:nvSpPr>
          <p:cNvPr id="6" name="Text 3"/>
          <p:cNvSpPr/>
          <p:nvPr/>
        </p:nvSpPr>
        <p:spPr>
          <a:xfrm>
            <a:off x="1417439" y="4154448"/>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Giảm thiểu sai sót trong việc nhập liệu thủ công.</a:t>
            </a:r>
            <a:endParaRPr lang="en-US" sz="1750" dirty="0"/>
          </a:p>
        </p:txBody>
      </p:sp>
      <p:sp>
        <p:nvSpPr>
          <p:cNvPr id="7" name="Shape 4"/>
          <p:cNvSpPr/>
          <p:nvPr/>
        </p:nvSpPr>
        <p:spPr>
          <a:xfrm>
            <a:off x="4685467" y="3664029"/>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8" name="Text 5"/>
          <p:cNvSpPr/>
          <p:nvPr/>
        </p:nvSpPr>
        <p:spPr>
          <a:xfrm>
            <a:off x="5309116" y="3664029"/>
            <a:ext cx="2921198"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Báo cáo thời gian thực</a:t>
            </a:r>
            <a:endParaRPr lang="en-US" sz="2200" dirty="0"/>
          </a:p>
        </p:txBody>
      </p:sp>
      <p:sp>
        <p:nvSpPr>
          <p:cNvPr id="9" name="Text 6"/>
          <p:cNvSpPr/>
          <p:nvPr/>
        </p:nvSpPr>
        <p:spPr>
          <a:xfrm>
            <a:off x="5309116" y="4154448"/>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Cung cấp thông tin tài chính cập nhật liên tục.</a:t>
            </a:r>
            <a:endParaRPr lang="en-US" sz="1750" dirty="0"/>
          </a:p>
        </p:txBody>
      </p:sp>
      <p:sp>
        <p:nvSpPr>
          <p:cNvPr id="10" name="Shape 7"/>
          <p:cNvSpPr/>
          <p:nvPr/>
        </p:nvSpPr>
        <p:spPr>
          <a:xfrm>
            <a:off x="793790" y="5362218"/>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11" name="Text 8"/>
          <p:cNvSpPr/>
          <p:nvPr/>
        </p:nvSpPr>
        <p:spPr>
          <a:xfrm>
            <a:off x="1417439" y="53622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Tuân thủ quy định</a:t>
            </a:r>
            <a:endParaRPr lang="en-US" sz="2200" dirty="0"/>
          </a:p>
        </p:txBody>
      </p:sp>
      <p:sp>
        <p:nvSpPr>
          <p:cNvPr id="12" name="Text 9"/>
          <p:cNvSpPr/>
          <p:nvPr/>
        </p:nvSpPr>
        <p:spPr>
          <a:xfrm>
            <a:off x="1417439" y="5852636"/>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Đảm bảo các giao dịch tuân thủ chuẩn mực kế toán.</a:t>
            </a:r>
            <a:endParaRPr lang="en-US" sz="1750" dirty="0"/>
          </a:p>
        </p:txBody>
      </p:sp>
      <p:sp>
        <p:nvSpPr>
          <p:cNvPr id="13" name="Shape 10"/>
          <p:cNvSpPr/>
          <p:nvPr/>
        </p:nvSpPr>
        <p:spPr>
          <a:xfrm>
            <a:off x="4685467" y="5362218"/>
            <a:ext cx="396835" cy="396835"/>
          </a:xfrm>
          <a:prstGeom prst="roundRect">
            <a:avLst>
              <a:gd name="adj" fmla="val 24007"/>
            </a:avLst>
          </a:prstGeom>
          <a:solidFill>
            <a:srgbClr val="D2D9F9"/>
          </a:solidFill>
          <a:ln w="7620">
            <a:solidFill>
              <a:srgbClr val="B8BFDF"/>
            </a:solidFill>
            <a:prstDash val="solid"/>
          </a:ln>
        </p:spPr>
        <p:txBody>
          <a:bodyPr/>
          <a:lstStyle/>
          <a:p>
            <a:endParaRPr lang="en-US"/>
          </a:p>
        </p:txBody>
      </p:sp>
      <p:sp>
        <p:nvSpPr>
          <p:cNvPr id="14" name="Text 11"/>
          <p:cNvSpPr/>
          <p:nvPr/>
        </p:nvSpPr>
        <p:spPr>
          <a:xfrm>
            <a:off x="5309116" y="53622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Quản lý dòng tiền</a:t>
            </a:r>
            <a:endParaRPr lang="en-US" sz="2200" dirty="0"/>
          </a:p>
        </p:txBody>
      </p:sp>
      <p:sp>
        <p:nvSpPr>
          <p:cNvPr id="15" name="Text 12"/>
          <p:cNvSpPr/>
          <p:nvPr/>
        </p:nvSpPr>
        <p:spPr>
          <a:xfrm>
            <a:off x="5309116" y="5852636"/>
            <a:ext cx="3041213"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Theo dõi và dự báo dòng tiền chính xác hơn.</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65402"/>
            <a:ext cx="10108168"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Lợi ích của ERP trong quản lý trả hàng</a:t>
            </a:r>
            <a:endParaRPr lang="en-US" sz="4450" dirty="0"/>
          </a:p>
        </p:txBody>
      </p:sp>
      <p:sp>
        <p:nvSpPr>
          <p:cNvPr id="4" name="Shape 1"/>
          <p:cNvSpPr/>
          <p:nvPr/>
        </p:nvSpPr>
        <p:spPr>
          <a:xfrm>
            <a:off x="793790" y="5214342"/>
            <a:ext cx="4196358" cy="1685092"/>
          </a:xfrm>
          <a:prstGeom prst="roundRect">
            <a:avLst>
              <a:gd name="adj" fmla="val 5654"/>
            </a:avLst>
          </a:prstGeom>
          <a:solidFill>
            <a:srgbClr val="D2D9F9"/>
          </a:solidFill>
          <a:ln w="7620">
            <a:solidFill>
              <a:srgbClr val="B8BFDF"/>
            </a:solidFill>
            <a:prstDash val="solid"/>
          </a:ln>
        </p:spPr>
        <p:txBody>
          <a:bodyPr/>
          <a:lstStyle/>
          <a:p>
            <a:endParaRPr lang="en-US"/>
          </a:p>
        </p:txBody>
      </p:sp>
      <p:sp>
        <p:nvSpPr>
          <p:cNvPr id="5" name="Text 2"/>
          <p:cNvSpPr/>
          <p:nvPr/>
        </p:nvSpPr>
        <p:spPr>
          <a:xfrm>
            <a:off x="1028224" y="5448776"/>
            <a:ext cx="3133844"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Xác minh nhanh chóng</a:t>
            </a:r>
            <a:endParaRPr lang="en-US" sz="2200" dirty="0"/>
          </a:p>
        </p:txBody>
      </p:sp>
      <p:sp>
        <p:nvSpPr>
          <p:cNvPr id="6" name="Text 3"/>
          <p:cNvSpPr/>
          <p:nvPr/>
        </p:nvSpPr>
        <p:spPr>
          <a:xfrm>
            <a:off x="1028224" y="5939195"/>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Kiểm tra thông tin mua hàng và chính sách trả hàng tức thì.</a:t>
            </a:r>
            <a:endParaRPr lang="en-US" sz="1750" dirty="0"/>
          </a:p>
        </p:txBody>
      </p:sp>
      <p:sp>
        <p:nvSpPr>
          <p:cNvPr id="7" name="Shape 4"/>
          <p:cNvSpPr/>
          <p:nvPr/>
        </p:nvSpPr>
        <p:spPr>
          <a:xfrm>
            <a:off x="5216962" y="5214342"/>
            <a:ext cx="4196358" cy="1685092"/>
          </a:xfrm>
          <a:prstGeom prst="roundRect">
            <a:avLst>
              <a:gd name="adj" fmla="val 5654"/>
            </a:avLst>
          </a:prstGeom>
          <a:solidFill>
            <a:srgbClr val="D2D9F9"/>
          </a:solidFill>
          <a:ln w="7620">
            <a:solidFill>
              <a:srgbClr val="B8BFDF"/>
            </a:solidFill>
            <a:prstDash val="solid"/>
          </a:ln>
        </p:spPr>
        <p:txBody>
          <a:bodyPr/>
          <a:lstStyle/>
          <a:p>
            <a:endParaRPr lang="en-US"/>
          </a:p>
        </p:txBody>
      </p:sp>
      <p:sp>
        <p:nvSpPr>
          <p:cNvPr id="8" name="Text 5"/>
          <p:cNvSpPr/>
          <p:nvPr/>
        </p:nvSpPr>
        <p:spPr>
          <a:xfrm>
            <a:off x="5451396" y="54487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Quy trình chuẩn hóa</a:t>
            </a:r>
            <a:endParaRPr lang="en-US" sz="2200" dirty="0"/>
          </a:p>
        </p:txBody>
      </p:sp>
      <p:sp>
        <p:nvSpPr>
          <p:cNvPr id="9" name="Text 6"/>
          <p:cNvSpPr/>
          <p:nvPr/>
        </p:nvSpPr>
        <p:spPr>
          <a:xfrm>
            <a:off x="5451396" y="5939195"/>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Đảm bảo xử lý trả hàng nhất quán trên toàn hệ thống.</a:t>
            </a:r>
            <a:endParaRPr lang="en-US" sz="1750" dirty="0"/>
          </a:p>
        </p:txBody>
      </p:sp>
      <p:sp>
        <p:nvSpPr>
          <p:cNvPr id="10" name="Shape 7"/>
          <p:cNvSpPr/>
          <p:nvPr/>
        </p:nvSpPr>
        <p:spPr>
          <a:xfrm>
            <a:off x="9640133" y="5214342"/>
            <a:ext cx="4196358" cy="1685092"/>
          </a:xfrm>
          <a:prstGeom prst="roundRect">
            <a:avLst>
              <a:gd name="adj" fmla="val 5654"/>
            </a:avLst>
          </a:prstGeom>
          <a:solidFill>
            <a:srgbClr val="D2D9F9"/>
          </a:solidFill>
          <a:ln w="7620">
            <a:solidFill>
              <a:srgbClr val="B8BFDF"/>
            </a:solidFill>
            <a:prstDash val="solid"/>
          </a:ln>
        </p:spPr>
        <p:txBody>
          <a:bodyPr/>
          <a:lstStyle/>
          <a:p>
            <a:endParaRPr lang="en-US"/>
          </a:p>
        </p:txBody>
      </p:sp>
      <p:sp>
        <p:nvSpPr>
          <p:cNvPr id="11" name="Text 8"/>
          <p:cNvSpPr/>
          <p:nvPr/>
        </p:nvSpPr>
        <p:spPr>
          <a:xfrm>
            <a:off x="9874568" y="54487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Theo dõi hiệu quả</a:t>
            </a:r>
            <a:endParaRPr lang="en-US" sz="2200" dirty="0"/>
          </a:p>
        </p:txBody>
      </p:sp>
      <p:sp>
        <p:nvSpPr>
          <p:cNvPr id="12" name="Text 9"/>
          <p:cNvSpPr/>
          <p:nvPr/>
        </p:nvSpPr>
        <p:spPr>
          <a:xfrm>
            <a:off x="9874568" y="5939195"/>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Phân tích xu hướng trả hàng để cải thiện sản phẩm và dịch vụ.</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8783479" cy="702826"/>
          </a:xfrm>
          <a:prstGeom prst="rect">
            <a:avLst/>
          </a:prstGeom>
          <a:noFill/>
          <a:ln/>
        </p:spPr>
        <p:txBody>
          <a:bodyPr wrap="none" lIns="0" tIns="0" rIns="0" bIns="0" rtlCol="0" anchor="t"/>
          <a:lstStyle/>
          <a:p>
            <a:pPr marL="0" indent="0">
              <a:lnSpc>
                <a:spcPts val="5500"/>
              </a:lnSpc>
              <a:buNone/>
            </a:pPr>
            <a:r>
              <a:rPr lang="en-US" sz="4400" dirty="0">
                <a:solidFill>
                  <a:srgbClr val="1B1B27"/>
                </a:solidFill>
                <a:latin typeface="Corben" pitchFamily="34" charset="0"/>
                <a:ea typeface="Corben" pitchFamily="34" charset="-122"/>
                <a:cs typeface="Corben" pitchFamily="34" charset="-120"/>
              </a:rPr>
              <a:t>Lợi ích của ERP trong tuyển dụng</a:t>
            </a:r>
            <a:endParaRPr lang="en-US" sz="4400" dirty="0"/>
          </a:p>
        </p:txBody>
      </p:sp>
      <p:sp>
        <p:nvSpPr>
          <p:cNvPr id="4" name="Shape 1"/>
          <p:cNvSpPr/>
          <p:nvPr/>
        </p:nvSpPr>
        <p:spPr>
          <a:xfrm>
            <a:off x="787241" y="4723686"/>
            <a:ext cx="393621" cy="393621"/>
          </a:xfrm>
          <a:prstGeom prst="roundRect">
            <a:avLst>
              <a:gd name="adj" fmla="val 24003"/>
            </a:avLst>
          </a:prstGeom>
          <a:solidFill>
            <a:srgbClr val="D2D9F9"/>
          </a:solidFill>
          <a:ln w="7620">
            <a:solidFill>
              <a:srgbClr val="B8BFDF"/>
            </a:solidFill>
            <a:prstDash val="solid"/>
          </a:ln>
        </p:spPr>
        <p:txBody>
          <a:bodyPr/>
          <a:lstStyle/>
          <a:p>
            <a:endParaRPr lang="en-US"/>
          </a:p>
        </p:txBody>
      </p:sp>
      <p:sp>
        <p:nvSpPr>
          <p:cNvPr id="5" name="Text 2"/>
          <p:cNvSpPr/>
          <p:nvPr/>
        </p:nvSpPr>
        <p:spPr>
          <a:xfrm>
            <a:off x="1405771" y="4723686"/>
            <a:ext cx="2811899" cy="351472"/>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Quy trình tự động</a:t>
            </a:r>
            <a:endParaRPr lang="en-US" sz="2200" dirty="0"/>
          </a:p>
        </p:txBody>
      </p:sp>
      <p:sp>
        <p:nvSpPr>
          <p:cNvPr id="6" name="Text 3"/>
          <p:cNvSpPr/>
          <p:nvPr/>
        </p:nvSpPr>
        <p:spPr>
          <a:xfrm>
            <a:off x="1405771" y="5210056"/>
            <a:ext cx="5797034" cy="359807"/>
          </a:xfrm>
          <a:prstGeom prst="rect">
            <a:avLst/>
          </a:prstGeom>
          <a:noFill/>
          <a:ln/>
        </p:spPr>
        <p:txBody>
          <a:bodyPr wrap="none" lIns="0" tIns="0" rIns="0" bIns="0" rtlCol="0" anchor="t"/>
          <a:lstStyle/>
          <a:p>
            <a:pPr marL="0" indent="0">
              <a:lnSpc>
                <a:spcPts val="2800"/>
              </a:lnSpc>
              <a:buNone/>
            </a:pPr>
            <a:r>
              <a:rPr lang="en-US" sz="1750" dirty="0">
                <a:solidFill>
                  <a:srgbClr val="404155"/>
                </a:solidFill>
                <a:latin typeface="Nobile" pitchFamily="34" charset="0"/>
                <a:ea typeface="Nobile" pitchFamily="34" charset="-122"/>
                <a:cs typeface="Nobile" pitchFamily="34" charset="-120"/>
              </a:rPr>
              <a:t>Giảm thời gian xử lý và tăng hiệu quả tuyển dụng.</a:t>
            </a:r>
            <a:endParaRPr lang="en-US" sz="1750" dirty="0"/>
          </a:p>
        </p:txBody>
      </p:sp>
      <p:sp>
        <p:nvSpPr>
          <p:cNvPr id="7" name="Shape 4"/>
          <p:cNvSpPr/>
          <p:nvPr/>
        </p:nvSpPr>
        <p:spPr>
          <a:xfrm>
            <a:off x="7427714" y="4723686"/>
            <a:ext cx="393621" cy="393621"/>
          </a:xfrm>
          <a:prstGeom prst="roundRect">
            <a:avLst>
              <a:gd name="adj" fmla="val 24003"/>
            </a:avLst>
          </a:prstGeom>
          <a:solidFill>
            <a:srgbClr val="D2D9F9"/>
          </a:solidFill>
          <a:ln w="7620">
            <a:solidFill>
              <a:srgbClr val="B8BFDF"/>
            </a:solidFill>
            <a:prstDash val="solid"/>
          </a:ln>
        </p:spPr>
        <p:txBody>
          <a:bodyPr/>
          <a:lstStyle/>
          <a:p>
            <a:endParaRPr lang="en-US"/>
          </a:p>
        </p:txBody>
      </p:sp>
      <p:sp>
        <p:nvSpPr>
          <p:cNvPr id="8" name="Text 5"/>
          <p:cNvSpPr/>
          <p:nvPr/>
        </p:nvSpPr>
        <p:spPr>
          <a:xfrm>
            <a:off x="8046244" y="4723686"/>
            <a:ext cx="3492937" cy="351472"/>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Quản lý ứng viên tập trung</a:t>
            </a:r>
            <a:endParaRPr lang="en-US" sz="2200" dirty="0"/>
          </a:p>
        </p:txBody>
      </p:sp>
      <p:sp>
        <p:nvSpPr>
          <p:cNvPr id="9" name="Text 6"/>
          <p:cNvSpPr/>
          <p:nvPr/>
        </p:nvSpPr>
        <p:spPr>
          <a:xfrm>
            <a:off x="8046244" y="5210056"/>
            <a:ext cx="5797034" cy="719614"/>
          </a:xfrm>
          <a:prstGeom prst="rect">
            <a:avLst/>
          </a:prstGeom>
          <a:noFill/>
          <a:ln/>
        </p:spPr>
        <p:txBody>
          <a:bodyPr wrap="square" lIns="0" tIns="0" rIns="0" bIns="0" rtlCol="0" anchor="t"/>
          <a:lstStyle/>
          <a:p>
            <a:pPr marL="0" indent="0">
              <a:lnSpc>
                <a:spcPts val="2800"/>
              </a:lnSpc>
              <a:buNone/>
            </a:pPr>
            <a:r>
              <a:rPr lang="en-US" sz="1750" dirty="0">
                <a:solidFill>
                  <a:srgbClr val="404155"/>
                </a:solidFill>
                <a:latin typeface="Nobile" pitchFamily="34" charset="0"/>
                <a:ea typeface="Nobile" pitchFamily="34" charset="-122"/>
                <a:cs typeface="Nobile" pitchFamily="34" charset="-120"/>
              </a:rPr>
              <a:t>Theo dõi toàn bộ quá trình từ ứng tuyển đến tuyển dụng.</a:t>
            </a:r>
            <a:endParaRPr lang="en-US" sz="1750" dirty="0"/>
          </a:p>
        </p:txBody>
      </p:sp>
      <p:sp>
        <p:nvSpPr>
          <p:cNvPr id="10" name="Shape 7"/>
          <p:cNvSpPr/>
          <p:nvPr/>
        </p:nvSpPr>
        <p:spPr>
          <a:xfrm>
            <a:off x="787241" y="6407587"/>
            <a:ext cx="393621" cy="393621"/>
          </a:xfrm>
          <a:prstGeom prst="roundRect">
            <a:avLst>
              <a:gd name="adj" fmla="val 24003"/>
            </a:avLst>
          </a:prstGeom>
          <a:solidFill>
            <a:srgbClr val="D2D9F9"/>
          </a:solidFill>
          <a:ln w="7620">
            <a:solidFill>
              <a:srgbClr val="B8BFDF"/>
            </a:solidFill>
            <a:prstDash val="solid"/>
          </a:ln>
        </p:spPr>
        <p:txBody>
          <a:bodyPr/>
          <a:lstStyle/>
          <a:p>
            <a:endParaRPr lang="en-US"/>
          </a:p>
        </p:txBody>
      </p:sp>
      <p:sp>
        <p:nvSpPr>
          <p:cNvPr id="11" name="Text 8"/>
          <p:cNvSpPr/>
          <p:nvPr/>
        </p:nvSpPr>
        <p:spPr>
          <a:xfrm>
            <a:off x="1405771" y="6407587"/>
            <a:ext cx="2811899" cy="351472"/>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Phân tích dữ liệu</a:t>
            </a:r>
            <a:endParaRPr lang="en-US" sz="2200" dirty="0"/>
          </a:p>
        </p:txBody>
      </p:sp>
      <p:sp>
        <p:nvSpPr>
          <p:cNvPr id="12" name="Text 9"/>
          <p:cNvSpPr/>
          <p:nvPr/>
        </p:nvSpPr>
        <p:spPr>
          <a:xfrm>
            <a:off x="1405771" y="6893957"/>
            <a:ext cx="5797034" cy="359807"/>
          </a:xfrm>
          <a:prstGeom prst="rect">
            <a:avLst/>
          </a:prstGeom>
          <a:noFill/>
          <a:ln/>
        </p:spPr>
        <p:txBody>
          <a:bodyPr wrap="none" lIns="0" tIns="0" rIns="0" bIns="0" rtlCol="0" anchor="t"/>
          <a:lstStyle/>
          <a:p>
            <a:pPr marL="0" indent="0">
              <a:lnSpc>
                <a:spcPts val="2800"/>
              </a:lnSpc>
              <a:buNone/>
            </a:pPr>
            <a:r>
              <a:rPr lang="en-US" sz="1750" dirty="0">
                <a:solidFill>
                  <a:srgbClr val="404155"/>
                </a:solidFill>
                <a:latin typeface="Nobile" pitchFamily="34" charset="0"/>
                <a:ea typeface="Nobile" pitchFamily="34" charset="-122"/>
                <a:cs typeface="Nobile" pitchFamily="34" charset="-120"/>
              </a:rPr>
              <a:t>Đánh giá hiệu quả các kênh tuyển dụng và quy trình.</a:t>
            </a:r>
            <a:endParaRPr lang="en-US" sz="1750" dirty="0"/>
          </a:p>
        </p:txBody>
      </p:sp>
      <p:sp>
        <p:nvSpPr>
          <p:cNvPr id="13" name="Shape 10"/>
          <p:cNvSpPr/>
          <p:nvPr/>
        </p:nvSpPr>
        <p:spPr>
          <a:xfrm>
            <a:off x="7427714" y="6407587"/>
            <a:ext cx="393621" cy="393621"/>
          </a:xfrm>
          <a:prstGeom prst="roundRect">
            <a:avLst>
              <a:gd name="adj" fmla="val 24003"/>
            </a:avLst>
          </a:prstGeom>
          <a:solidFill>
            <a:srgbClr val="D2D9F9"/>
          </a:solidFill>
          <a:ln w="7620">
            <a:solidFill>
              <a:srgbClr val="B8BFDF"/>
            </a:solidFill>
            <a:prstDash val="solid"/>
          </a:ln>
        </p:spPr>
        <p:txBody>
          <a:bodyPr/>
          <a:lstStyle/>
          <a:p>
            <a:endParaRPr lang="en-US"/>
          </a:p>
        </p:txBody>
      </p:sp>
      <p:sp>
        <p:nvSpPr>
          <p:cNvPr id="14" name="Text 11"/>
          <p:cNvSpPr/>
          <p:nvPr/>
        </p:nvSpPr>
        <p:spPr>
          <a:xfrm>
            <a:off x="8046244" y="6407587"/>
            <a:ext cx="2811899" cy="351472"/>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Tích hợp với đào tạo</a:t>
            </a:r>
            <a:endParaRPr lang="en-US" sz="2200" dirty="0"/>
          </a:p>
        </p:txBody>
      </p:sp>
      <p:sp>
        <p:nvSpPr>
          <p:cNvPr id="15" name="Text 12"/>
          <p:cNvSpPr/>
          <p:nvPr/>
        </p:nvSpPr>
        <p:spPr>
          <a:xfrm>
            <a:off x="8046244" y="6893957"/>
            <a:ext cx="5797034" cy="719614"/>
          </a:xfrm>
          <a:prstGeom prst="rect">
            <a:avLst/>
          </a:prstGeom>
          <a:noFill/>
          <a:ln/>
        </p:spPr>
        <p:txBody>
          <a:bodyPr wrap="square" lIns="0" tIns="0" rIns="0" bIns="0" rtlCol="0" anchor="t"/>
          <a:lstStyle/>
          <a:p>
            <a:pPr marL="0" indent="0">
              <a:lnSpc>
                <a:spcPts val="2800"/>
              </a:lnSpc>
              <a:buNone/>
            </a:pPr>
            <a:r>
              <a:rPr lang="en-US" sz="1750" dirty="0">
                <a:solidFill>
                  <a:srgbClr val="404155"/>
                </a:solidFill>
                <a:latin typeface="Nobile" pitchFamily="34" charset="0"/>
                <a:ea typeface="Nobile" pitchFamily="34" charset="-122"/>
                <a:cs typeface="Nobile" pitchFamily="34" charset="-120"/>
              </a:rPr>
              <a:t>Liên kết seamless giữa tuyển dụng và onboarding nhân viên mới.</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34628"/>
            <a:ext cx="8099346"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Thách thức khi triển khai ERP</a:t>
            </a:r>
            <a:endParaRPr lang="en-US" sz="4450" dirty="0"/>
          </a:p>
        </p:txBody>
      </p:sp>
      <p:pic>
        <p:nvPicPr>
          <p:cNvPr id="3" name="Image 0" descr="preencoded.png"/>
          <p:cNvPicPr>
            <a:picLocks noChangeAspect="1"/>
          </p:cNvPicPr>
          <p:nvPr/>
        </p:nvPicPr>
        <p:blipFill>
          <a:blip r:embed="rId3"/>
          <a:stretch>
            <a:fillRect/>
          </a:stretch>
        </p:blipFill>
        <p:spPr>
          <a:xfrm>
            <a:off x="3247430" y="1997035"/>
            <a:ext cx="1614011" cy="1306949"/>
          </a:xfrm>
          <a:prstGeom prst="rect">
            <a:avLst/>
          </a:prstGeom>
        </p:spPr>
      </p:pic>
      <p:sp>
        <p:nvSpPr>
          <p:cNvPr id="4" name="Text 1"/>
          <p:cNvSpPr/>
          <p:nvPr/>
        </p:nvSpPr>
        <p:spPr>
          <a:xfrm>
            <a:off x="4012525" y="2585680"/>
            <a:ext cx="83820"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Corben" pitchFamily="34" charset="0"/>
                <a:ea typeface="Corben" pitchFamily="34" charset="-122"/>
                <a:cs typeface="Corben" pitchFamily="34" charset="-120"/>
              </a:rPr>
              <a:t>1</a:t>
            </a:r>
            <a:endParaRPr lang="en-US" sz="2200" dirty="0"/>
          </a:p>
        </p:txBody>
      </p:sp>
      <p:sp>
        <p:nvSpPr>
          <p:cNvPr id="5" name="Text 2"/>
          <p:cNvSpPr/>
          <p:nvPr/>
        </p:nvSpPr>
        <p:spPr>
          <a:xfrm>
            <a:off x="5088255" y="22238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Chi phí cao</a:t>
            </a:r>
            <a:endParaRPr lang="en-US" sz="2200" dirty="0"/>
          </a:p>
        </p:txBody>
      </p:sp>
      <p:sp>
        <p:nvSpPr>
          <p:cNvPr id="6" name="Text 3"/>
          <p:cNvSpPr/>
          <p:nvPr/>
        </p:nvSpPr>
        <p:spPr>
          <a:xfrm>
            <a:off x="5088255" y="2714268"/>
            <a:ext cx="3942040"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Đầu tư lớn về tài chính và nguồn lực.</a:t>
            </a:r>
            <a:endParaRPr lang="en-US" sz="1750" dirty="0"/>
          </a:p>
        </p:txBody>
      </p:sp>
      <p:sp>
        <p:nvSpPr>
          <p:cNvPr id="7" name="Shape 4"/>
          <p:cNvSpPr/>
          <p:nvPr/>
        </p:nvSpPr>
        <p:spPr>
          <a:xfrm>
            <a:off x="4918115" y="3317081"/>
            <a:ext cx="8861822" cy="15240"/>
          </a:xfrm>
          <a:prstGeom prst="roundRect">
            <a:avLst>
              <a:gd name="adj" fmla="val 625116"/>
            </a:avLst>
          </a:prstGeom>
          <a:solidFill>
            <a:srgbClr val="B8BFDF"/>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2440424" y="3360658"/>
            <a:ext cx="3228022" cy="1306949"/>
          </a:xfrm>
          <a:prstGeom prst="rect">
            <a:avLst/>
          </a:prstGeom>
        </p:spPr>
      </p:pic>
      <p:sp>
        <p:nvSpPr>
          <p:cNvPr id="9" name="Text 5"/>
          <p:cNvSpPr/>
          <p:nvPr/>
        </p:nvSpPr>
        <p:spPr>
          <a:xfrm>
            <a:off x="3980498" y="3787378"/>
            <a:ext cx="147876"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Corben" pitchFamily="34" charset="0"/>
                <a:ea typeface="Corben" pitchFamily="34" charset="-122"/>
                <a:cs typeface="Corben" pitchFamily="34" charset="-120"/>
              </a:rPr>
              <a:t>2</a:t>
            </a:r>
            <a:endParaRPr lang="en-US" sz="2200" dirty="0"/>
          </a:p>
        </p:txBody>
      </p:sp>
      <p:sp>
        <p:nvSpPr>
          <p:cNvPr id="10" name="Text 6"/>
          <p:cNvSpPr/>
          <p:nvPr/>
        </p:nvSpPr>
        <p:spPr>
          <a:xfrm>
            <a:off x="5895261" y="3587472"/>
            <a:ext cx="3104436"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Thời gian triển khai dài</a:t>
            </a:r>
            <a:endParaRPr lang="en-US" sz="2200" dirty="0"/>
          </a:p>
        </p:txBody>
      </p:sp>
      <p:sp>
        <p:nvSpPr>
          <p:cNvPr id="11" name="Text 7"/>
          <p:cNvSpPr/>
          <p:nvPr/>
        </p:nvSpPr>
        <p:spPr>
          <a:xfrm>
            <a:off x="5895261" y="4077891"/>
            <a:ext cx="4103013"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Có thể kéo dài nhiều tháng hoặc năm.</a:t>
            </a:r>
            <a:endParaRPr lang="en-US" sz="1750" dirty="0"/>
          </a:p>
        </p:txBody>
      </p:sp>
      <p:sp>
        <p:nvSpPr>
          <p:cNvPr id="12" name="Shape 8"/>
          <p:cNvSpPr/>
          <p:nvPr/>
        </p:nvSpPr>
        <p:spPr>
          <a:xfrm>
            <a:off x="5725120" y="4680704"/>
            <a:ext cx="8054816" cy="15240"/>
          </a:xfrm>
          <a:prstGeom prst="roundRect">
            <a:avLst>
              <a:gd name="adj" fmla="val 625116"/>
            </a:avLst>
          </a:prstGeom>
          <a:solidFill>
            <a:srgbClr val="B8BFDF"/>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1633418" y="4724281"/>
            <a:ext cx="4842034" cy="1306949"/>
          </a:xfrm>
          <a:prstGeom prst="rect">
            <a:avLst/>
          </a:prstGeom>
        </p:spPr>
      </p:pic>
      <p:sp>
        <p:nvSpPr>
          <p:cNvPr id="14" name="Text 9"/>
          <p:cNvSpPr/>
          <p:nvPr/>
        </p:nvSpPr>
        <p:spPr>
          <a:xfrm>
            <a:off x="3974783" y="5151001"/>
            <a:ext cx="159187"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Corben" pitchFamily="34" charset="0"/>
                <a:ea typeface="Corben" pitchFamily="34" charset="-122"/>
                <a:cs typeface="Corben" pitchFamily="34" charset="-120"/>
              </a:rPr>
              <a:t>3</a:t>
            </a:r>
            <a:endParaRPr lang="en-US" sz="2200" dirty="0"/>
          </a:p>
        </p:txBody>
      </p:sp>
      <p:sp>
        <p:nvSpPr>
          <p:cNvPr id="15" name="Text 10"/>
          <p:cNvSpPr/>
          <p:nvPr/>
        </p:nvSpPr>
        <p:spPr>
          <a:xfrm>
            <a:off x="6702266" y="49510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Đào tạo nhân viên</a:t>
            </a:r>
            <a:endParaRPr lang="en-US" sz="2200" dirty="0"/>
          </a:p>
        </p:txBody>
      </p:sp>
      <p:sp>
        <p:nvSpPr>
          <p:cNvPr id="16" name="Text 11"/>
          <p:cNvSpPr/>
          <p:nvPr/>
        </p:nvSpPr>
        <p:spPr>
          <a:xfrm>
            <a:off x="6702266" y="5441513"/>
            <a:ext cx="5995868"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Cần thời gian để nhân viên làm quen với hệ thống mới.</a:t>
            </a:r>
            <a:endParaRPr lang="en-US" sz="1750" dirty="0"/>
          </a:p>
        </p:txBody>
      </p:sp>
      <p:sp>
        <p:nvSpPr>
          <p:cNvPr id="17" name="Shape 12"/>
          <p:cNvSpPr/>
          <p:nvPr/>
        </p:nvSpPr>
        <p:spPr>
          <a:xfrm>
            <a:off x="6532126" y="6044327"/>
            <a:ext cx="7247811" cy="15240"/>
          </a:xfrm>
          <a:prstGeom prst="roundRect">
            <a:avLst>
              <a:gd name="adj" fmla="val 625116"/>
            </a:avLst>
          </a:prstGeom>
          <a:solidFill>
            <a:srgbClr val="B8BFDF"/>
          </a:solidFill>
          <a:ln/>
        </p:spPr>
        <p:txBody>
          <a:bodyPr/>
          <a:lstStyle/>
          <a:p>
            <a:endParaRPr lang="en-US"/>
          </a:p>
        </p:txBody>
      </p:sp>
      <p:pic>
        <p:nvPicPr>
          <p:cNvPr id="18" name="Image 3" descr="preencoded.png"/>
          <p:cNvPicPr>
            <a:picLocks noChangeAspect="1"/>
          </p:cNvPicPr>
          <p:nvPr/>
        </p:nvPicPr>
        <p:blipFill>
          <a:blip r:embed="rId6"/>
          <a:stretch>
            <a:fillRect/>
          </a:stretch>
        </p:blipFill>
        <p:spPr>
          <a:xfrm>
            <a:off x="826294" y="6087904"/>
            <a:ext cx="6456164" cy="1306949"/>
          </a:xfrm>
          <a:prstGeom prst="rect">
            <a:avLst/>
          </a:prstGeom>
        </p:spPr>
      </p:pic>
      <p:sp>
        <p:nvSpPr>
          <p:cNvPr id="19" name="Text 13"/>
          <p:cNvSpPr/>
          <p:nvPr/>
        </p:nvSpPr>
        <p:spPr>
          <a:xfrm>
            <a:off x="3982283" y="6514624"/>
            <a:ext cx="144066"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Corben" pitchFamily="34" charset="0"/>
                <a:ea typeface="Corben" pitchFamily="34" charset="-122"/>
                <a:cs typeface="Corben" pitchFamily="34" charset="-120"/>
              </a:rPr>
              <a:t>4</a:t>
            </a:r>
            <a:endParaRPr lang="en-US" sz="2200" dirty="0"/>
          </a:p>
        </p:txBody>
      </p:sp>
      <p:sp>
        <p:nvSpPr>
          <p:cNvPr id="20" name="Text 14"/>
          <p:cNvSpPr/>
          <p:nvPr/>
        </p:nvSpPr>
        <p:spPr>
          <a:xfrm>
            <a:off x="7509272" y="63147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Tùy chỉnh phức tạp</a:t>
            </a:r>
            <a:endParaRPr lang="en-US" sz="2200" dirty="0"/>
          </a:p>
        </p:txBody>
      </p:sp>
      <p:sp>
        <p:nvSpPr>
          <p:cNvPr id="21" name="Text 15"/>
          <p:cNvSpPr/>
          <p:nvPr/>
        </p:nvSpPr>
        <p:spPr>
          <a:xfrm>
            <a:off x="7509272" y="6805136"/>
            <a:ext cx="5255657"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Điều chỉnh ERP để phù hợp với quy trình đặc thù.</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5599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Giải pháp cho thách thức triển khai ERP</a:t>
            </a:r>
            <a:endParaRPr lang="en-US" sz="4450" dirty="0"/>
          </a:p>
        </p:txBody>
      </p:sp>
      <p:sp>
        <p:nvSpPr>
          <p:cNvPr id="4" name="Shape 1"/>
          <p:cNvSpPr/>
          <p:nvPr/>
        </p:nvSpPr>
        <p:spPr>
          <a:xfrm>
            <a:off x="793790" y="3013710"/>
            <a:ext cx="3664863" cy="1685092"/>
          </a:xfrm>
          <a:prstGeom prst="roundRect">
            <a:avLst>
              <a:gd name="adj" fmla="val 5654"/>
            </a:avLst>
          </a:prstGeom>
          <a:solidFill>
            <a:srgbClr val="D2D9F9"/>
          </a:solidFill>
          <a:ln w="7620">
            <a:solidFill>
              <a:srgbClr val="B8BFDF"/>
            </a:solidFill>
            <a:prstDash val="solid"/>
          </a:ln>
        </p:spPr>
        <p:txBody>
          <a:bodyPr/>
          <a:lstStyle/>
          <a:p>
            <a:endParaRPr lang="en-US"/>
          </a:p>
        </p:txBody>
      </p:sp>
      <p:sp>
        <p:nvSpPr>
          <p:cNvPr id="5" name="Text 2"/>
          <p:cNvSpPr/>
          <p:nvPr/>
        </p:nvSpPr>
        <p:spPr>
          <a:xfrm>
            <a:off x="1028224" y="32481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Lập kế hoạch chi tiết</a:t>
            </a:r>
            <a:endParaRPr lang="en-US" sz="2200" dirty="0"/>
          </a:p>
        </p:txBody>
      </p:sp>
      <p:sp>
        <p:nvSpPr>
          <p:cNvPr id="6" name="Text 3"/>
          <p:cNvSpPr/>
          <p:nvPr/>
        </p:nvSpPr>
        <p:spPr>
          <a:xfrm>
            <a:off x="1028224" y="3738563"/>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Xác định rõ mục tiêu, phạm vi và lộ trình triển khai.</a:t>
            </a:r>
            <a:endParaRPr lang="en-US" sz="1750" dirty="0"/>
          </a:p>
        </p:txBody>
      </p:sp>
      <p:sp>
        <p:nvSpPr>
          <p:cNvPr id="7" name="Shape 4"/>
          <p:cNvSpPr/>
          <p:nvPr/>
        </p:nvSpPr>
        <p:spPr>
          <a:xfrm>
            <a:off x="4685467" y="3013710"/>
            <a:ext cx="3664863" cy="1685092"/>
          </a:xfrm>
          <a:prstGeom prst="roundRect">
            <a:avLst>
              <a:gd name="adj" fmla="val 5654"/>
            </a:avLst>
          </a:prstGeom>
          <a:solidFill>
            <a:srgbClr val="D2D9F9"/>
          </a:solidFill>
          <a:ln w="7620">
            <a:solidFill>
              <a:srgbClr val="B8BFDF"/>
            </a:solidFill>
            <a:prstDash val="solid"/>
          </a:ln>
        </p:spPr>
        <p:txBody>
          <a:bodyPr/>
          <a:lstStyle/>
          <a:p>
            <a:endParaRPr lang="en-US"/>
          </a:p>
        </p:txBody>
      </p:sp>
      <p:sp>
        <p:nvSpPr>
          <p:cNvPr id="8" name="Text 5"/>
          <p:cNvSpPr/>
          <p:nvPr/>
        </p:nvSpPr>
        <p:spPr>
          <a:xfrm>
            <a:off x="4919901" y="32481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Đào tạo toàn diện</a:t>
            </a:r>
            <a:endParaRPr lang="en-US" sz="2200" dirty="0"/>
          </a:p>
        </p:txBody>
      </p:sp>
      <p:sp>
        <p:nvSpPr>
          <p:cNvPr id="9" name="Text 6"/>
          <p:cNvSpPr/>
          <p:nvPr/>
        </p:nvSpPr>
        <p:spPr>
          <a:xfrm>
            <a:off x="4919901" y="3738563"/>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Tổ chức các khóa đào tạo cho nhân viên ở mọi cấp độ.</a:t>
            </a:r>
            <a:endParaRPr lang="en-US" sz="1750" dirty="0"/>
          </a:p>
        </p:txBody>
      </p:sp>
      <p:sp>
        <p:nvSpPr>
          <p:cNvPr id="10" name="Shape 7"/>
          <p:cNvSpPr/>
          <p:nvPr/>
        </p:nvSpPr>
        <p:spPr>
          <a:xfrm>
            <a:off x="793790" y="4925616"/>
            <a:ext cx="3664863" cy="2047994"/>
          </a:xfrm>
          <a:prstGeom prst="roundRect">
            <a:avLst>
              <a:gd name="adj" fmla="val 4652"/>
            </a:avLst>
          </a:prstGeom>
          <a:solidFill>
            <a:srgbClr val="D2D9F9"/>
          </a:solidFill>
          <a:ln w="7620">
            <a:solidFill>
              <a:srgbClr val="B8BFDF"/>
            </a:solidFill>
            <a:prstDash val="solid"/>
          </a:ln>
        </p:spPr>
        <p:txBody>
          <a:bodyPr/>
          <a:lstStyle/>
          <a:p>
            <a:endParaRPr lang="en-US"/>
          </a:p>
        </p:txBody>
      </p:sp>
      <p:sp>
        <p:nvSpPr>
          <p:cNvPr id="11" name="Text 8"/>
          <p:cNvSpPr/>
          <p:nvPr/>
        </p:nvSpPr>
        <p:spPr>
          <a:xfrm>
            <a:off x="1028224" y="51600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Quản lý thay đổi</a:t>
            </a:r>
            <a:endParaRPr lang="en-US" sz="2200" dirty="0"/>
          </a:p>
        </p:txBody>
      </p:sp>
      <p:sp>
        <p:nvSpPr>
          <p:cNvPr id="12" name="Text 9"/>
          <p:cNvSpPr/>
          <p:nvPr/>
        </p:nvSpPr>
        <p:spPr>
          <a:xfrm>
            <a:off x="1028224" y="5650468"/>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Xây dựng chiến lược truyền thông và hỗ trợ nhân viên.</a:t>
            </a:r>
            <a:endParaRPr lang="en-US" sz="1750" dirty="0"/>
          </a:p>
        </p:txBody>
      </p:sp>
      <p:sp>
        <p:nvSpPr>
          <p:cNvPr id="13" name="Shape 10"/>
          <p:cNvSpPr/>
          <p:nvPr/>
        </p:nvSpPr>
        <p:spPr>
          <a:xfrm>
            <a:off x="4685467" y="4925616"/>
            <a:ext cx="3664863" cy="2047994"/>
          </a:xfrm>
          <a:prstGeom prst="roundRect">
            <a:avLst>
              <a:gd name="adj" fmla="val 4652"/>
            </a:avLst>
          </a:prstGeom>
          <a:solidFill>
            <a:srgbClr val="D2D9F9"/>
          </a:solidFill>
          <a:ln w="7620">
            <a:solidFill>
              <a:srgbClr val="B8BFDF"/>
            </a:solidFill>
            <a:prstDash val="solid"/>
          </a:ln>
        </p:spPr>
        <p:txBody>
          <a:bodyPr/>
          <a:lstStyle/>
          <a:p>
            <a:endParaRPr lang="en-US"/>
          </a:p>
        </p:txBody>
      </p:sp>
      <p:sp>
        <p:nvSpPr>
          <p:cNvPr id="14" name="Text 11"/>
          <p:cNvSpPr/>
          <p:nvPr/>
        </p:nvSpPr>
        <p:spPr>
          <a:xfrm>
            <a:off x="4919901" y="51600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Phân chia giai đoạn</a:t>
            </a:r>
            <a:endParaRPr lang="en-US" sz="2200" dirty="0"/>
          </a:p>
        </p:txBody>
      </p:sp>
      <p:sp>
        <p:nvSpPr>
          <p:cNvPr id="15" name="Text 12"/>
          <p:cNvSpPr/>
          <p:nvPr/>
        </p:nvSpPr>
        <p:spPr>
          <a:xfrm>
            <a:off x="4919901" y="5650468"/>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Triển khai từng phần để giảm rủi ro và tối ưu hóa quá trình.</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05489"/>
            <a:ext cx="11935301"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Hệ thống ERP: Chìa khóa tối ưu hóa doanh nghiệp</a:t>
            </a:r>
            <a:endParaRPr lang="en-US" sz="4450" dirty="0"/>
          </a:p>
        </p:txBody>
      </p:sp>
      <p:sp>
        <p:nvSpPr>
          <p:cNvPr id="3" name="Shape 1"/>
          <p:cNvSpPr/>
          <p:nvPr/>
        </p:nvSpPr>
        <p:spPr>
          <a:xfrm>
            <a:off x="793790" y="3309580"/>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4" name="Text 2"/>
          <p:cNvSpPr/>
          <p:nvPr/>
        </p:nvSpPr>
        <p:spPr>
          <a:xfrm>
            <a:off x="1417439" y="330958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Tích hợp toàn diện</a:t>
            </a:r>
            <a:endParaRPr lang="en-US" sz="2200" dirty="0"/>
          </a:p>
        </p:txBody>
      </p:sp>
      <p:sp>
        <p:nvSpPr>
          <p:cNvPr id="5" name="Text 3"/>
          <p:cNvSpPr/>
          <p:nvPr/>
        </p:nvSpPr>
        <p:spPr>
          <a:xfrm>
            <a:off x="1417439" y="3799999"/>
            <a:ext cx="3572708"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ERP tự động hóa và kết nối các phòng ban, nâng cao hiệu suất làm việc.</a:t>
            </a:r>
            <a:endParaRPr lang="en-US" sz="1750" dirty="0"/>
          </a:p>
        </p:txBody>
      </p:sp>
      <p:sp>
        <p:nvSpPr>
          <p:cNvPr id="6" name="Shape 4"/>
          <p:cNvSpPr/>
          <p:nvPr/>
        </p:nvSpPr>
        <p:spPr>
          <a:xfrm>
            <a:off x="5216962" y="3309580"/>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7" name="Text 5"/>
          <p:cNvSpPr/>
          <p:nvPr/>
        </p:nvSpPr>
        <p:spPr>
          <a:xfrm>
            <a:off x="5840611" y="3309580"/>
            <a:ext cx="3285411"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Quản lý nguồn lực hiệu quả</a:t>
            </a:r>
            <a:endParaRPr lang="en-US" sz="2200" dirty="0"/>
          </a:p>
        </p:txBody>
      </p:sp>
      <p:sp>
        <p:nvSpPr>
          <p:cNvPr id="8" name="Text 6"/>
          <p:cNvSpPr/>
          <p:nvPr/>
        </p:nvSpPr>
        <p:spPr>
          <a:xfrm>
            <a:off x="5840611" y="3799999"/>
            <a:ext cx="3572708"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Kiểm soát sản xuất, kho hàng, tài chính và bán hàng một cách liền mạch.</a:t>
            </a:r>
            <a:endParaRPr lang="en-US" sz="1750" dirty="0"/>
          </a:p>
        </p:txBody>
      </p:sp>
      <p:sp>
        <p:nvSpPr>
          <p:cNvPr id="9" name="Shape 7"/>
          <p:cNvSpPr/>
          <p:nvPr/>
        </p:nvSpPr>
        <p:spPr>
          <a:xfrm>
            <a:off x="9640133" y="3309580"/>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10" name="Text 8"/>
          <p:cNvSpPr/>
          <p:nvPr/>
        </p:nvSpPr>
        <p:spPr>
          <a:xfrm>
            <a:off x="10263783" y="3309580"/>
            <a:ext cx="3429833"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Phân tích dữ liệu chuyên sâu</a:t>
            </a:r>
            <a:endParaRPr lang="en-US" sz="2200" dirty="0"/>
          </a:p>
        </p:txBody>
      </p:sp>
      <p:sp>
        <p:nvSpPr>
          <p:cNvPr id="11" name="Text 9"/>
          <p:cNvSpPr/>
          <p:nvPr/>
        </p:nvSpPr>
        <p:spPr>
          <a:xfrm>
            <a:off x="10263783" y="3799999"/>
            <a:ext cx="3572708"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Cung cấp báo cáo chi tiết, hỗ trợ ra quyết định chiến lược kịp thời.</a:t>
            </a:r>
            <a:endParaRPr lang="en-US" sz="1750" dirty="0"/>
          </a:p>
        </p:txBody>
      </p:sp>
      <p:sp>
        <p:nvSpPr>
          <p:cNvPr id="12" name="Shape 10"/>
          <p:cNvSpPr/>
          <p:nvPr/>
        </p:nvSpPr>
        <p:spPr>
          <a:xfrm>
            <a:off x="793790" y="5370671"/>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13" name="Text 11"/>
          <p:cNvSpPr/>
          <p:nvPr/>
        </p:nvSpPr>
        <p:spPr>
          <a:xfrm>
            <a:off x="1417439" y="5370671"/>
            <a:ext cx="3207306"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Phát triển kỹ năng cá nhân</a:t>
            </a:r>
            <a:endParaRPr lang="en-US" sz="2200" dirty="0"/>
          </a:p>
        </p:txBody>
      </p:sp>
      <p:sp>
        <p:nvSpPr>
          <p:cNvPr id="14" name="Text 12"/>
          <p:cNvSpPr/>
          <p:nvPr/>
        </p:nvSpPr>
        <p:spPr>
          <a:xfrm>
            <a:off x="1417439" y="5861090"/>
            <a:ext cx="12419171"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Nâng cao năng lực quản lý và phân tích dữ liệu của nhân viên.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47574"/>
            <a:ext cx="10500717"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Chức năng của các Module Chính trong ERP</a:t>
            </a:r>
            <a:endParaRPr lang="en-US" sz="4450" dirty="0"/>
          </a:p>
        </p:txBody>
      </p:sp>
      <p:sp>
        <p:nvSpPr>
          <p:cNvPr id="3" name="Text 1"/>
          <p:cNvSpPr/>
          <p:nvPr/>
        </p:nvSpPr>
        <p:spPr>
          <a:xfrm>
            <a:off x="793790" y="2709982"/>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Các module của ERP hỗ trợ các quy trình kinh doanh cụ thể như tài chính, thu mua hoặc sản xuất. Mỗi module cung cấp cho nhân viên các công cụ và thông tin cần thiết để thực hiện công việc hiệu quả.</a:t>
            </a:r>
            <a:endParaRPr lang="en-US" sz="1750" dirty="0"/>
          </a:p>
        </p:txBody>
      </p:sp>
      <p:sp>
        <p:nvSpPr>
          <p:cNvPr id="4" name="Text 2"/>
          <p:cNvSpPr/>
          <p:nvPr/>
        </p:nvSpPr>
        <p:spPr>
          <a:xfrm>
            <a:off x="793790" y="369093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Tất cả các module đều được kết nối với hệ thống ERP, tạo ra một nguồn dữ liệu chính xác và duy nhất, được chia sẻ giữa các phòng ban.</a:t>
            </a:r>
            <a:endParaRPr lang="en-US" sz="1750" dirty="0"/>
          </a:p>
        </p:txBody>
      </p:sp>
      <p:pic>
        <p:nvPicPr>
          <p:cNvPr id="5" name="Image 0" descr="preencoded.png"/>
          <p:cNvPicPr>
            <a:picLocks noChangeAspect="1"/>
          </p:cNvPicPr>
          <p:nvPr/>
        </p:nvPicPr>
        <p:blipFill>
          <a:blip r:embed="rId3"/>
          <a:stretch>
            <a:fillRect/>
          </a:stretch>
        </p:blipFill>
        <p:spPr>
          <a:xfrm>
            <a:off x="793790" y="4671893"/>
            <a:ext cx="566976" cy="566976"/>
          </a:xfrm>
          <a:prstGeom prst="rect">
            <a:avLst/>
          </a:prstGeom>
        </p:spPr>
      </p:pic>
      <p:sp>
        <p:nvSpPr>
          <p:cNvPr id="6" name="Text 3"/>
          <p:cNvSpPr/>
          <p:nvPr/>
        </p:nvSpPr>
        <p:spPr>
          <a:xfrm>
            <a:off x="793790" y="546568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Tài chính</a:t>
            </a:r>
            <a:endParaRPr lang="en-US" sz="2200" dirty="0"/>
          </a:p>
        </p:txBody>
      </p:sp>
      <p:sp>
        <p:nvSpPr>
          <p:cNvPr id="7" name="Text 4"/>
          <p:cNvSpPr/>
          <p:nvPr/>
        </p:nvSpPr>
        <p:spPr>
          <a:xfrm>
            <a:off x="793790" y="5956102"/>
            <a:ext cx="3005495"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Quản lý tài chính, kế toán, và báo cáo</a:t>
            </a:r>
            <a:endParaRPr lang="en-US" sz="1750" dirty="0"/>
          </a:p>
        </p:txBody>
      </p:sp>
      <p:pic>
        <p:nvPicPr>
          <p:cNvPr id="8" name="Image 1" descr="preencoded.png"/>
          <p:cNvPicPr>
            <a:picLocks noChangeAspect="1"/>
          </p:cNvPicPr>
          <p:nvPr/>
        </p:nvPicPr>
        <p:blipFill>
          <a:blip r:embed="rId4"/>
          <a:stretch>
            <a:fillRect/>
          </a:stretch>
        </p:blipFill>
        <p:spPr>
          <a:xfrm>
            <a:off x="4139446" y="4671893"/>
            <a:ext cx="566976" cy="566976"/>
          </a:xfrm>
          <a:prstGeom prst="rect">
            <a:avLst/>
          </a:prstGeom>
        </p:spPr>
      </p:pic>
      <p:sp>
        <p:nvSpPr>
          <p:cNvPr id="9" name="Text 5"/>
          <p:cNvSpPr/>
          <p:nvPr/>
        </p:nvSpPr>
        <p:spPr>
          <a:xfrm>
            <a:off x="4139446" y="546568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Quản lý tồn kho</a:t>
            </a:r>
            <a:endParaRPr lang="en-US" sz="2200" dirty="0"/>
          </a:p>
        </p:txBody>
      </p:sp>
      <p:sp>
        <p:nvSpPr>
          <p:cNvPr id="10" name="Text 6"/>
          <p:cNvSpPr/>
          <p:nvPr/>
        </p:nvSpPr>
        <p:spPr>
          <a:xfrm>
            <a:off x="4139446" y="5956102"/>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Theo dõi hàng hóa, kiểm soát chi phí</a:t>
            </a:r>
            <a:endParaRPr lang="en-US" sz="1750" dirty="0"/>
          </a:p>
        </p:txBody>
      </p:sp>
      <p:pic>
        <p:nvPicPr>
          <p:cNvPr id="11" name="Image 2" descr="preencoded.png"/>
          <p:cNvPicPr>
            <a:picLocks noChangeAspect="1"/>
          </p:cNvPicPr>
          <p:nvPr/>
        </p:nvPicPr>
        <p:blipFill>
          <a:blip r:embed="rId5"/>
          <a:stretch>
            <a:fillRect/>
          </a:stretch>
        </p:blipFill>
        <p:spPr>
          <a:xfrm>
            <a:off x="7485221" y="4671893"/>
            <a:ext cx="566976" cy="566976"/>
          </a:xfrm>
          <a:prstGeom prst="rect">
            <a:avLst/>
          </a:prstGeom>
        </p:spPr>
      </p:pic>
      <p:sp>
        <p:nvSpPr>
          <p:cNvPr id="12" name="Text 7"/>
          <p:cNvSpPr/>
          <p:nvPr/>
        </p:nvSpPr>
        <p:spPr>
          <a:xfrm>
            <a:off x="7485221" y="546568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Nhân sự</a:t>
            </a:r>
            <a:endParaRPr lang="en-US" sz="2200" dirty="0"/>
          </a:p>
        </p:txBody>
      </p:sp>
      <p:sp>
        <p:nvSpPr>
          <p:cNvPr id="13" name="Text 8"/>
          <p:cNvSpPr/>
          <p:nvPr/>
        </p:nvSpPr>
        <p:spPr>
          <a:xfrm>
            <a:off x="7485221" y="5956102"/>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Quản lý nhân viên, lương, và đào tạo</a:t>
            </a:r>
            <a:endParaRPr lang="en-US" sz="1750" dirty="0"/>
          </a:p>
        </p:txBody>
      </p:sp>
      <p:pic>
        <p:nvPicPr>
          <p:cNvPr id="14" name="Image 3" descr="preencoded.png"/>
          <p:cNvPicPr>
            <a:picLocks noChangeAspect="1"/>
          </p:cNvPicPr>
          <p:nvPr/>
        </p:nvPicPr>
        <p:blipFill>
          <a:blip r:embed="rId6"/>
          <a:stretch>
            <a:fillRect/>
          </a:stretch>
        </p:blipFill>
        <p:spPr>
          <a:xfrm>
            <a:off x="10830997" y="4671893"/>
            <a:ext cx="566976" cy="566976"/>
          </a:xfrm>
          <a:prstGeom prst="rect">
            <a:avLst/>
          </a:prstGeom>
        </p:spPr>
      </p:pic>
      <p:sp>
        <p:nvSpPr>
          <p:cNvPr id="15" name="Text 9"/>
          <p:cNvSpPr/>
          <p:nvPr/>
        </p:nvSpPr>
        <p:spPr>
          <a:xfrm>
            <a:off x="10830997" y="546568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Sản xuất</a:t>
            </a:r>
            <a:endParaRPr lang="en-US" sz="2200" dirty="0"/>
          </a:p>
        </p:txBody>
      </p:sp>
      <p:sp>
        <p:nvSpPr>
          <p:cNvPr id="16" name="Text 10"/>
          <p:cNvSpPr/>
          <p:nvPr/>
        </p:nvSpPr>
        <p:spPr>
          <a:xfrm>
            <a:off x="10830997" y="5956102"/>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Lập kế hoạch và kiểm soát sản xuất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44560"/>
            <a:ext cx="5975509"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Lợi ích của Hệ thống ERP</a:t>
            </a:r>
            <a:endParaRPr lang="en-US" sz="4450" dirty="0"/>
          </a:p>
        </p:txBody>
      </p:sp>
      <p:sp>
        <p:nvSpPr>
          <p:cNvPr id="3" name="Text 1"/>
          <p:cNvSpPr/>
          <p:nvPr/>
        </p:nvSpPr>
        <p:spPr>
          <a:xfrm>
            <a:off x="793790" y="240696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Hệ thống ERP mang lại nhiều lợi ích cho doanh nghiệp, từ cải thiện dịch vụ khách hàng đến tăng tính bền vững. ERP giúp doanh nghiệp tối ưu hóa quy trình, nâng cao hiệu quả và đưa ra quyết định dựa trên dữ liệu chính xác.</a:t>
            </a:r>
            <a:endParaRPr lang="en-US" sz="1750" dirty="0"/>
          </a:p>
        </p:txBody>
      </p:sp>
      <p:sp>
        <p:nvSpPr>
          <p:cNvPr id="4" name="Shape 2"/>
          <p:cNvSpPr/>
          <p:nvPr/>
        </p:nvSpPr>
        <p:spPr>
          <a:xfrm>
            <a:off x="793790" y="3387923"/>
            <a:ext cx="6408063" cy="1685092"/>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5" name="Text 3"/>
          <p:cNvSpPr/>
          <p:nvPr/>
        </p:nvSpPr>
        <p:spPr>
          <a:xfrm>
            <a:off x="1028224" y="3622358"/>
            <a:ext cx="3481030"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Cải thiện dịch vụ khách hàng</a:t>
            </a:r>
            <a:endParaRPr lang="en-US" sz="2200" dirty="0"/>
          </a:p>
        </p:txBody>
      </p:sp>
      <p:sp>
        <p:nvSpPr>
          <p:cNvPr id="6" name="Text 4"/>
          <p:cNvSpPr/>
          <p:nvPr/>
        </p:nvSpPr>
        <p:spPr>
          <a:xfrm>
            <a:off x="1028224" y="4112776"/>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Tập trung thông tin khách hàng, hỗ trợ dịch vụ nhanh chóng và cá nhân hóa</a:t>
            </a:r>
            <a:endParaRPr lang="en-US" sz="1750" dirty="0"/>
          </a:p>
        </p:txBody>
      </p:sp>
      <p:sp>
        <p:nvSpPr>
          <p:cNvPr id="7" name="Shape 5"/>
          <p:cNvSpPr/>
          <p:nvPr/>
        </p:nvSpPr>
        <p:spPr>
          <a:xfrm>
            <a:off x="7428667" y="3387923"/>
            <a:ext cx="6408063" cy="1685092"/>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8" name="Text 6"/>
          <p:cNvSpPr/>
          <p:nvPr/>
        </p:nvSpPr>
        <p:spPr>
          <a:xfrm>
            <a:off x="7663101" y="362235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Báo cáo tùy chỉnh</a:t>
            </a:r>
            <a:endParaRPr lang="en-US" sz="2200" dirty="0"/>
          </a:p>
        </p:txBody>
      </p:sp>
      <p:sp>
        <p:nvSpPr>
          <p:cNvPr id="9" name="Text 7"/>
          <p:cNvSpPr/>
          <p:nvPr/>
        </p:nvSpPr>
        <p:spPr>
          <a:xfrm>
            <a:off x="7663101" y="4112776"/>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Công cụ báo cáo linh hoạt, cung cấp thông tin chi tiết cho mọi bộ phận</a:t>
            </a:r>
            <a:endParaRPr lang="en-US" sz="1750" dirty="0"/>
          </a:p>
        </p:txBody>
      </p:sp>
      <p:sp>
        <p:nvSpPr>
          <p:cNvPr id="10" name="Shape 8"/>
          <p:cNvSpPr/>
          <p:nvPr/>
        </p:nvSpPr>
        <p:spPr>
          <a:xfrm>
            <a:off x="793790" y="5299829"/>
            <a:ext cx="6408063" cy="1685092"/>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1" name="Text 9"/>
          <p:cNvSpPr/>
          <p:nvPr/>
        </p:nvSpPr>
        <p:spPr>
          <a:xfrm>
            <a:off x="1028224" y="553426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Hợp tác hiệu quả</a:t>
            </a:r>
            <a:endParaRPr lang="en-US" sz="2200" dirty="0"/>
          </a:p>
        </p:txBody>
      </p:sp>
      <p:sp>
        <p:nvSpPr>
          <p:cNvPr id="12" name="Text 10"/>
          <p:cNvSpPr/>
          <p:nvPr/>
        </p:nvSpPr>
        <p:spPr>
          <a:xfrm>
            <a:off x="1028224" y="6024682"/>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Tích hợp dữ liệu và ứng dụng, tăng cường hợp tác giữa các phòng ban</a:t>
            </a:r>
            <a:endParaRPr lang="en-US" sz="1750" dirty="0"/>
          </a:p>
        </p:txBody>
      </p:sp>
      <p:sp>
        <p:nvSpPr>
          <p:cNvPr id="13" name="Shape 11"/>
          <p:cNvSpPr/>
          <p:nvPr/>
        </p:nvSpPr>
        <p:spPr>
          <a:xfrm>
            <a:off x="7428667" y="5299829"/>
            <a:ext cx="6408063" cy="1685092"/>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4" name="Text 12"/>
          <p:cNvSpPr/>
          <p:nvPr/>
        </p:nvSpPr>
        <p:spPr>
          <a:xfrm>
            <a:off x="7663101" y="553426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Tăng tính bền vững</a:t>
            </a:r>
            <a:endParaRPr lang="en-US" sz="2200" dirty="0"/>
          </a:p>
        </p:txBody>
      </p:sp>
      <p:sp>
        <p:nvSpPr>
          <p:cNvPr id="15" name="Text 13"/>
          <p:cNvSpPr/>
          <p:nvPr/>
        </p:nvSpPr>
        <p:spPr>
          <a:xfrm>
            <a:off x="7663101" y="6024682"/>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Tối ưu hóa quy trình, giúp doanh nghiệp đạt được mục tiêu phát triển bền vững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24683"/>
          </a:xfrm>
          <a:prstGeom prst="rect">
            <a:avLst/>
          </a:prstGeom>
        </p:spPr>
      </p:pic>
      <p:sp>
        <p:nvSpPr>
          <p:cNvPr id="3" name="Text 0"/>
          <p:cNvSpPr/>
          <p:nvPr/>
        </p:nvSpPr>
        <p:spPr>
          <a:xfrm>
            <a:off x="622935" y="2714744"/>
            <a:ext cx="5760482" cy="556141"/>
          </a:xfrm>
          <a:prstGeom prst="rect">
            <a:avLst/>
          </a:prstGeom>
          <a:noFill/>
          <a:ln/>
        </p:spPr>
        <p:txBody>
          <a:bodyPr wrap="none" lIns="0" tIns="0" rIns="0" bIns="0" rtlCol="0" anchor="t"/>
          <a:lstStyle/>
          <a:p>
            <a:pPr marL="0" indent="0">
              <a:lnSpc>
                <a:spcPts val="4350"/>
              </a:lnSpc>
              <a:buNone/>
            </a:pPr>
            <a:r>
              <a:rPr lang="en-US" sz="3500" b="1" dirty="0">
                <a:solidFill>
                  <a:srgbClr val="443728"/>
                </a:solidFill>
                <a:latin typeface="Crimson Pro Bold" pitchFamily="34" charset="0"/>
                <a:ea typeface="Crimson Pro Bold" pitchFamily="34" charset="-122"/>
                <a:cs typeface="Crimson Pro Bold" pitchFamily="34" charset="-120"/>
              </a:rPr>
              <a:t>Thách thức khi Triển khai ERP</a:t>
            </a:r>
            <a:endParaRPr lang="en-US" sz="3500" dirty="0"/>
          </a:p>
        </p:txBody>
      </p:sp>
      <p:sp>
        <p:nvSpPr>
          <p:cNvPr id="4" name="Text 1"/>
          <p:cNvSpPr/>
          <p:nvPr/>
        </p:nvSpPr>
        <p:spPr>
          <a:xfrm>
            <a:off x="622935" y="3537823"/>
            <a:ext cx="13384530" cy="569595"/>
          </a:xfrm>
          <a:prstGeom prst="rect">
            <a:avLst/>
          </a:prstGeom>
          <a:noFill/>
          <a:ln/>
        </p:spPr>
        <p:txBody>
          <a:bodyPr wrap="square" lIns="0" tIns="0" rIns="0" bIns="0" rtlCol="0" anchor="t"/>
          <a:lstStyle/>
          <a:p>
            <a:pPr marL="0" indent="0">
              <a:lnSpc>
                <a:spcPts val="2200"/>
              </a:lnSpc>
              <a:buNone/>
            </a:pPr>
            <a:r>
              <a:rPr lang="en-US" sz="1400" dirty="0">
                <a:solidFill>
                  <a:srgbClr val="443728"/>
                </a:solidFill>
                <a:latin typeface="Open Sans" pitchFamily="34" charset="0"/>
                <a:ea typeface="Open Sans" pitchFamily="34" charset="-122"/>
                <a:cs typeface="Open Sans" pitchFamily="34" charset="-120"/>
              </a:rPr>
              <a:t>Mặc dù mang lại nhiều lợi ích, việc triển khai ERP cũng đối mặt với một số thách thức. Các doanh nghiệp cần chuẩn bị kỹ lưỡng để vượt qua những khó khăn này và tận dụng tối đa tiềm năng của hệ thống.</a:t>
            </a:r>
            <a:endParaRPr lang="en-US" sz="1400" dirty="0"/>
          </a:p>
        </p:txBody>
      </p:sp>
      <p:sp>
        <p:nvSpPr>
          <p:cNvPr id="5" name="Shape 2"/>
          <p:cNvSpPr/>
          <p:nvPr/>
        </p:nvSpPr>
        <p:spPr>
          <a:xfrm>
            <a:off x="878443" y="4307562"/>
            <a:ext cx="22860" cy="3431857"/>
          </a:xfrm>
          <a:prstGeom prst="roundRect">
            <a:avLst>
              <a:gd name="adj" fmla="val 327003"/>
            </a:avLst>
          </a:prstGeom>
          <a:solidFill>
            <a:srgbClr val="D1C8C6"/>
          </a:solidFill>
          <a:ln/>
        </p:spPr>
        <p:txBody>
          <a:bodyPr/>
          <a:lstStyle/>
          <a:p>
            <a:endParaRPr lang="en-US"/>
          </a:p>
        </p:txBody>
      </p:sp>
      <p:sp>
        <p:nvSpPr>
          <p:cNvPr id="6" name="Shape 3"/>
          <p:cNvSpPr/>
          <p:nvPr/>
        </p:nvSpPr>
        <p:spPr>
          <a:xfrm>
            <a:off x="1067217" y="4696420"/>
            <a:ext cx="622935" cy="22860"/>
          </a:xfrm>
          <a:prstGeom prst="roundRect">
            <a:avLst>
              <a:gd name="adj" fmla="val 327003"/>
            </a:avLst>
          </a:prstGeom>
          <a:solidFill>
            <a:srgbClr val="D1C8C6"/>
          </a:solidFill>
          <a:ln/>
        </p:spPr>
        <p:txBody>
          <a:bodyPr/>
          <a:lstStyle/>
          <a:p>
            <a:endParaRPr lang="en-US"/>
          </a:p>
        </p:txBody>
      </p:sp>
      <p:sp>
        <p:nvSpPr>
          <p:cNvPr id="7" name="Shape 4"/>
          <p:cNvSpPr/>
          <p:nvPr/>
        </p:nvSpPr>
        <p:spPr>
          <a:xfrm>
            <a:off x="689670" y="4507706"/>
            <a:ext cx="400407" cy="400407"/>
          </a:xfrm>
          <a:prstGeom prst="roundRect">
            <a:avLst>
              <a:gd name="adj" fmla="val 18669"/>
            </a:avLst>
          </a:prstGeom>
          <a:solidFill>
            <a:srgbClr val="EBE2E0"/>
          </a:solidFill>
          <a:ln w="7620">
            <a:solidFill>
              <a:srgbClr val="D1C8C6"/>
            </a:solidFill>
            <a:prstDash val="solid"/>
          </a:ln>
        </p:spPr>
        <p:txBody>
          <a:bodyPr/>
          <a:lstStyle/>
          <a:p>
            <a:endParaRPr lang="en-US"/>
          </a:p>
        </p:txBody>
      </p:sp>
      <p:sp>
        <p:nvSpPr>
          <p:cNvPr id="8" name="Text 5"/>
          <p:cNvSpPr/>
          <p:nvPr/>
        </p:nvSpPr>
        <p:spPr>
          <a:xfrm>
            <a:off x="839926" y="4574381"/>
            <a:ext cx="99893" cy="266938"/>
          </a:xfrm>
          <a:prstGeom prst="rect">
            <a:avLst/>
          </a:prstGeom>
          <a:noFill/>
          <a:ln/>
        </p:spPr>
        <p:txBody>
          <a:bodyPr wrap="none" lIns="0" tIns="0" rIns="0" bIns="0" rtlCol="0" anchor="t"/>
          <a:lstStyle/>
          <a:p>
            <a:pPr marL="0" indent="0" algn="ctr">
              <a:lnSpc>
                <a:spcPts val="2100"/>
              </a:lnSpc>
              <a:buNone/>
            </a:pPr>
            <a:r>
              <a:rPr lang="en-US" sz="2100" b="1" dirty="0">
                <a:solidFill>
                  <a:srgbClr val="443728"/>
                </a:solidFill>
                <a:latin typeface="Crimson Pro Bold" pitchFamily="34" charset="0"/>
                <a:ea typeface="Crimson Pro Bold" pitchFamily="34" charset="-122"/>
                <a:cs typeface="Crimson Pro Bold" pitchFamily="34" charset="-120"/>
              </a:rPr>
              <a:t>1</a:t>
            </a:r>
            <a:endParaRPr lang="en-US" sz="2100" dirty="0"/>
          </a:p>
        </p:txBody>
      </p:sp>
      <p:sp>
        <p:nvSpPr>
          <p:cNvPr id="9" name="Text 6"/>
          <p:cNvSpPr/>
          <p:nvPr/>
        </p:nvSpPr>
        <p:spPr>
          <a:xfrm>
            <a:off x="1868686" y="4485442"/>
            <a:ext cx="2224683" cy="278130"/>
          </a:xfrm>
          <a:prstGeom prst="rect">
            <a:avLst/>
          </a:prstGeom>
          <a:noFill/>
          <a:ln/>
        </p:spPr>
        <p:txBody>
          <a:bodyPr wrap="none" lIns="0" tIns="0" rIns="0" bIns="0" rtlCol="0" anchor="t"/>
          <a:lstStyle/>
          <a:p>
            <a:pPr marL="0" indent="0" algn="l">
              <a:lnSpc>
                <a:spcPts val="2150"/>
              </a:lnSpc>
              <a:buNone/>
            </a:pPr>
            <a:r>
              <a:rPr lang="en-US" sz="1750" b="1" dirty="0">
                <a:solidFill>
                  <a:srgbClr val="443728"/>
                </a:solidFill>
                <a:latin typeface="Crimson Pro Bold" pitchFamily="34" charset="0"/>
                <a:ea typeface="Crimson Pro Bold" pitchFamily="34" charset="-122"/>
                <a:cs typeface="Crimson Pro Bold" pitchFamily="34" charset="-120"/>
              </a:rPr>
              <a:t>Độ phức tạp cao</a:t>
            </a:r>
            <a:endParaRPr lang="en-US" sz="1750" dirty="0"/>
          </a:p>
        </p:txBody>
      </p:sp>
      <p:sp>
        <p:nvSpPr>
          <p:cNvPr id="10" name="Text 7"/>
          <p:cNvSpPr/>
          <p:nvPr/>
        </p:nvSpPr>
        <p:spPr>
          <a:xfrm>
            <a:off x="1868686" y="4870252"/>
            <a:ext cx="12138779" cy="284798"/>
          </a:xfrm>
          <a:prstGeom prst="rect">
            <a:avLst/>
          </a:prstGeom>
          <a:noFill/>
          <a:ln/>
        </p:spPr>
        <p:txBody>
          <a:bodyPr wrap="none" lIns="0" tIns="0" rIns="0" bIns="0" rtlCol="0" anchor="t"/>
          <a:lstStyle/>
          <a:p>
            <a:pPr marL="0" indent="0" algn="l">
              <a:lnSpc>
                <a:spcPts val="2200"/>
              </a:lnSpc>
              <a:buNone/>
            </a:pPr>
            <a:r>
              <a:rPr lang="en-US" sz="1400" dirty="0">
                <a:solidFill>
                  <a:srgbClr val="443728"/>
                </a:solidFill>
                <a:latin typeface="Open Sans" pitchFamily="34" charset="0"/>
                <a:ea typeface="Open Sans" pitchFamily="34" charset="-122"/>
                <a:cs typeface="Open Sans" pitchFamily="34" charset="-120"/>
              </a:rPr>
              <a:t>ERP là hệ thống toàn diện, đòi hỏi sự chuẩn bị kỹ lưỡng và kế hoạch triển khai chi tiết</a:t>
            </a:r>
            <a:endParaRPr lang="en-US" sz="1400" dirty="0"/>
          </a:p>
        </p:txBody>
      </p:sp>
      <p:sp>
        <p:nvSpPr>
          <p:cNvPr id="11" name="Shape 8"/>
          <p:cNvSpPr/>
          <p:nvPr/>
        </p:nvSpPr>
        <p:spPr>
          <a:xfrm>
            <a:off x="1067217" y="5899666"/>
            <a:ext cx="622935" cy="22860"/>
          </a:xfrm>
          <a:prstGeom prst="roundRect">
            <a:avLst>
              <a:gd name="adj" fmla="val 327003"/>
            </a:avLst>
          </a:prstGeom>
          <a:solidFill>
            <a:srgbClr val="D1C8C6"/>
          </a:solidFill>
          <a:ln/>
        </p:spPr>
        <p:txBody>
          <a:bodyPr/>
          <a:lstStyle/>
          <a:p>
            <a:endParaRPr lang="en-US"/>
          </a:p>
        </p:txBody>
      </p:sp>
      <p:sp>
        <p:nvSpPr>
          <p:cNvPr id="12" name="Shape 9"/>
          <p:cNvSpPr/>
          <p:nvPr/>
        </p:nvSpPr>
        <p:spPr>
          <a:xfrm>
            <a:off x="689670" y="5710952"/>
            <a:ext cx="400407" cy="400407"/>
          </a:xfrm>
          <a:prstGeom prst="roundRect">
            <a:avLst>
              <a:gd name="adj" fmla="val 18669"/>
            </a:avLst>
          </a:prstGeom>
          <a:solidFill>
            <a:srgbClr val="EBE2E0"/>
          </a:solidFill>
          <a:ln w="7620">
            <a:solidFill>
              <a:srgbClr val="D1C8C6"/>
            </a:solidFill>
            <a:prstDash val="solid"/>
          </a:ln>
        </p:spPr>
        <p:txBody>
          <a:bodyPr/>
          <a:lstStyle/>
          <a:p>
            <a:endParaRPr lang="en-US"/>
          </a:p>
        </p:txBody>
      </p:sp>
      <p:sp>
        <p:nvSpPr>
          <p:cNvPr id="13" name="Text 10"/>
          <p:cNvSpPr/>
          <p:nvPr/>
        </p:nvSpPr>
        <p:spPr>
          <a:xfrm>
            <a:off x="821829" y="5777627"/>
            <a:ext cx="136088" cy="266938"/>
          </a:xfrm>
          <a:prstGeom prst="rect">
            <a:avLst/>
          </a:prstGeom>
          <a:noFill/>
          <a:ln/>
        </p:spPr>
        <p:txBody>
          <a:bodyPr wrap="none" lIns="0" tIns="0" rIns="0" bIns="0" rtlCol="0" anchor="t"/>
          <a:lstStyle/>
          <a:p>
            <a:pPr marL="0" indent="0" algn="ctr">
              <a:lnSpc>
                <a:spcPts val="2100"/>
              </a:lnSpc>
              <a:buNone/>
            </a:pPr>
            <a:r>
              <a:rPr lang="en-US" sz="2100" b="1" dirty="0">
                <a:solidFill>
                  <a:srgbClr val="443728"/>
                </a:solidFill>
                <a:latin typeface="Crimson Pro Bold" pitchFamily="34" charset="0"/>
                <a:ea typeface="Crimson Pro Bold" pitchFamily="34" charset="-122"/>
                <a:cs typeface="Crimson Pro Bold" pitchFamily="34" charset="-120"/>
              </a:rPr>
              <a:t>2</a:t>
            </a:r>
            <a:endParaRPr lang="en-US" sz="2100" dirty="0"/>
          </a:p>
        </p:txBody>
      </p:sp>
      <p:sp>
        <p:nvSpPr>
          <p:cNvPr id="14" name="Text 11"/>
          <p:cNvSpPr/>
          <p:nvPr/>
        </p:nvSpPr>
        <p:spPr>
          <a:xfrm>
            <a:off x="1868686" y="5688687"/>
            <a:ext cx="2224683" cy="278130"/>
          </a:xfrm>
          <a:prstGeom prst="rect">
            <a:avLst/>
          </a:prstGeom>
          <a:noFill/>
          <a:ln/>
        </p:spPr>
        <p:txBody>
          <a:bodyPr wrap="none" lIns="0" tIns="0" rIns="0" bIns="0" rtlCol="0" anchor="t"/>
          <a:lstStyle/>
          <a:p>
            <a:pPr marL="0" indent="0" algn="l">
              <a:lnSpc>
                <a:spcPts val="2150"/>
              </a:lnSpc>
              <a:buNone/>
            </a:pPr>
            <a:r>
              <a:rPr lang="en-US" sz="1750" b="1" dirty="0">
                <a:solidFill>
                  <a:srgbClr val="443728"/>
                </a:solidFill>
                <a:latin typeface="Crimson Pro Bold" pitchFamily="34" charset="0"/>
                <a:ea typeface="Crimson Pro Bold" pitchFamily="34" charset="-122"/>
                <a:cs typeface="Crimson Pro Bold" pitchFamily="34" charset="-120"/>
              </a:rPr>
              <a:t>Chi phí ngắn hạn lớn</a:t>
            </a:r>
            <a:endParaRPr lang="en-US" sz="1750" dirty="0"/>
          </a:p>
        </p:txBody>
      </p:sp>
      <p:sp>
        <p:nvSpPr>
          <p:cNvPr id="15" name="Text 12"/>
          <p:cNvSpPr/>
          <p:nvPr/>
        </p:nvSpPr>
        <p:spPr>
          <a:xfrm>
            <a:off x="1868686" y="6073497"/>
            <a:ext cx="12138779" cy="284798"/>
          </a:xfrm>
          <a:prstGeom prst="rect">
            <a:avLst/>
          </a:prstGeom>
          <a:noFill/>
          <a:ln/>
        </p:spPr>
        <p:txBody>
          <a:bodyPr wrap="none" lIns="0" tIns="0" rIns="0" bIns="0" rtlCol="0" anchor="t"/>
          <a:lstStyle/>
          <a:p>
            <a:pPr marL="0" indent="0" algn="l">
              <a:lnSpc>
                <a:spcPts val="2200"/>
              </a:lnSpc>
              <a:buNone/>
            </a:pPr>
            <a:r>
              <a:rPr lang="en-US" sz="1400" dirty="0">
                <a:solidFill>
                  <a:srgbClr val="443728"/>
                </a:solidFill>
                <a:latin typeface="Open Sans" pitchFamily="34" charset="0"/>
                <a:ea typeface="Open Sans" pitchFamily="34" charset="-122"/>
                <a:cs typeface="Open Sans" pitchFamily="34" charset="-120"/>
              </a:rPr>
              <a:t>Đầu tư ban đầu cho phần mềm, đào tạo và nguồn lực triển khai có thể đáng kể</a:t>
            </a:r>
            <a:endParaRPr lang="en-US" sz="1400" dirty="0"/>
          </a:p>
        </p:txBody>
      </p:sp>
      <p:sp>
        <p:nvSpPr>
          <p:cNvPr id="16" name="Shape 13"/>
          <p:cNvSpPr/>
          <p:nvPr/>
        </p:nvSpPr>
        <p:spPr>
          <a:xfrm>
            <a:off x="1067217" y="7102912"/>
            <a:ext cx="622935" cy="22860"/>
          </a:xfrm>
          <a:prstGeom prst="roundRect">
            <a:avLst>
              <a:gd name="adj" fmla="val 327003"/>
            </a:avLst>
          </a:prstGeom>
          <a:solidFill>
            <a:srgbClr val="D1C8C6"/>
          </a:solidFill>
          <a:ln/>
        </p:spPr>
        <p:txBody>
          <a:bodyPr/>
          <a:lstStyle/>
          <a:p>
            <a:endParaRPr lang="en-US"/>
          </a:p>
        </p:txBody>
      </p:sp>
      <p:sp>
        <p:nvSpPr>
          <p:cNvPr id="17" name="Shape 14"/>
          <p:cNvSpPr/>
          <p:nvPr/>
        </p:nvSpPr>
        <p:spPr>
          <a:xfrm>
            <a:off x="689670" y="6914198"/>
            <a:ext cx="400407" cy="400407"/>
          </a:xfrm>
          <a:prstGeom prst="roundRect">
            <a:avLst>
              <a:gd name="adj" fmla="val 18669"/>
            </a:avLst>
          </a:prstGeom>
          <a:solidFill>
            <a:srgbClr val="EBE2E0"/>
          </a:solidFill>
          <a:ln w="7620">
            <a:solidFill>
              <a:srgbClr val="D1C8C6"/>
            </a:solidFill>
            <a:prstDash val="solid"/>
          </a:ln>
        </p:spPr>
        <p:txBody>
          <a:bodyPr/>
          <a:lstStyle/>
          <a:p>
            <a:endParaRPr lang="en-US"/>
          </a:p>
        </p:txBody>
      </p:sp>
      <p:sp>
        <p:nvSpPr>
          <p:cNvPr id="18" name="Text 15"/>
          <p:cNvSpPr/>
          <p:nvPr/>
        </p:nvSpPr>
        <p:spPr>
          <a:xfrm>
            <a:off x="824686" y="6980872"/>
            <a:ext cx="130373" cy="266938"/>
          </a:xfrm>
          <a:prstGeom prst="rect">
            <a:avLst/>
          </a:prstGeom>
          <a:noFill/>
          <a:ln/>
        </p:spPr>
        <p:txBody>
          <a:bodyPr wrap="none" lIns="0" tIns="0" rIns="0" bIns="0" rtlCol="0" anchor="t"/>
          <a:lstStyle/>
          <a:p>
            <a:pPr marL="0" indent="0" algn="ctr">
              <a:lnSpc>
                <a:spcPts val="2100"/>
              </a:lnSpc>
              <a:buNone/>
            </a:pPr>
            <a:r>
              <a:rPr lang="en-US" sz="2100" b="1" dirty="0">
                <a:solidFill>
                  <a:srgbClr val="443728"/>
                </a:solidFill>
                <a:latin typeface="Crimson Pro Bold" pitchFamily="34" charset="0"/>
                <a:ea typeface="Crimson Pro Bold" pitchFamily="34" charset="-122"/>
                <a:cs typeface="Crimson Pro Bold" pitchFamily="34" charset="-120"/>
              </a:rPr>
              <a:t>3</a:t>
            </a:r>
            <a:endParaRPr lang="en-US" sz="2100" dirty="0"/>
          </a:p>
        </p:txBody>
      </p:sp>
      <p:sp>
        <p:nvSpPr>
          <p:cNvPr id="19" name="Text 16"/>
          <p:cNvSpPr/>
          <p:nvPr/>
        </p:nvSpPr>
        <p:spPr>
          <a:xfrm>
            <a:off x="1868686" y="6891933"/>
            <a:ext cx="2224683" cy="278130"/>
          </a:xfrm>
          <a:prstGeom prst="rect">
            <a:avLst/>
          </a:prstGeom>
          <a:noFill/>
          <a:ln/>
        </p:spPr>
        <p:txBody>
          <a:bodyPr wrap="none" lIns="0" tIns="0" rIns="0" bIns="0" rtlCol="0" anchor="t"/>
          <a:lstStyle/>
          <a:p>
            <a:pPr marL="0" indent="0" algn="l">
              <a:lnSpc>
                <a:spcPts val="2150"/>
              </a:lnSpc>
              <a:buNone/>
            </a:pPr>
            <a:r>
              <a:rPr lang="en-US" sz="1750" b="1" dirty="0">
                <a:solidFill>
                  <a:srgbClr val="443728"/>
                </a:solidFill>
                <a:latin typeface="Crimson Pro Bold" pitchFamily="34" charset="0"/>
                <a:ea typeface="Crimson Pro Bold" pitchFamily="34" charset="-122"/>
                <a:cs typeface="Crimson Pro Bold" pitchFamily="34" charset="-120"/>
              </a:rPr>
              <a:t>Thời gian triển khai dài</a:t>
            </a:r>
            <a:endParaRPr lang="en-US" sz="1750" dirty="0"/>
          </a:p>
        </p:txBody>
      </p:sp>
      <p:sp>
        <p:nvSpPr>
          <p:cNvPr id="20" name="Text 17"/>
          <p:cNvSpPr/>
          <p:nvPr/>
        </p:nvSpPr>
        <p:spPr>
          <a:xfrm>
            <a:off x="1868686" y="7276743"/>
            <a:ext cx="12138779" cy="284798"/>
          </a:xfrm>
          <a:prstGeom prst="rect">
            <a:avLst/>
          </a:prstGeom>
          <a:noFill/>
          <a:ln/>
        </p:spPr>
        <p:txBody>
          <a:bodyPr wrap="none" lIns="0" tIns="0" rIns="0" bIns="0" rtlCol="0" anchor="t"/>
          <a:lstStyle/>
          <a:p>
            <a:pPr marL="0" indent="0" algn="l">
              <a:lnSpc>
                <a:spcPts val="2200"/>
              </a:lnSpc>
              <a:buNone/>
            </a:pPr>
            <a:r>
              <a:rPr lang="en-US" sz="1400" dirty="0">
                <a:solidFill>
                  <a:srgbClr val="443728"/>
                </a:solidFill>
                <a:latin typeface="Open Sans" pitchFamily="34" charset="0"/>
                <a:ea typeface="Open Sans" pitchFamily="34" charset="-122"/>
                <a:cs typeface="Open Sans" pitchFamily="34" charset="-120"/>
              </a:rPr>
              <a:t>Quá trình triển khai ERP có thể kéo dài và tốn thời gian, đòi hỏi sự kiên nhẫn</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30762"/>
            <a:ext cx="9931003"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Giới thiệu về Odoo Phiên bản Community</a:t>
            </a:r>
            <a:endParaRPr lang="en-US" sz="4450" dirty="0"/>
          </a:p>
        </p:txBody>
      </p:sp>
      <p:sp>
        <p:nvSpPr>
          <p:cNvPr id="3" name="Text 1"/>
          <p:cNvSpPr/>
          <p:nvPr/>
        </p:nvSpPr>
        <p:spPr>
          <a:xfrm>
            <a:off x="793790" y="2493169"/>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Odoo Community 17 là phiên bản mới nhất của phần mềm quản lý doanh nghiệp mã nguồn mở Odoo. Nó cung cấp một loạt các công cụ tích hợp để giúp doanh nghiệp quản lý quy trình kinh doanh hiệu quả.</a:t>
            </a:r>
            <a:endParaRPr lang="en-US" sz="1750" dirty="0"/>
          </a:p>
        </p:txBody>
      </p:sp>
      <p:sp>
        <p:nvSpPr>
          <p:cNvPr id="4" name="Text 2"/>
          <p:cNvSpPr/>
          <p:nvPr/>
        </p:nvSpPr>
        <p:spPr>
          <a:xfrm>
            <a:off x="793790" y="3474125"/>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Odoo nổi bật với giao diện người dùng trực quan, tích hợp nhiều ứng dụng, và khả năng tùy chỉnh cao để đáp ứng nhu cầu cụ thể của từng doanh nghiệp.</a:t>
            </a:r>
            <a:endParaRPr lang="en-US" sz="1750" dirty="0"/>
          </a:p>
        </p:txBody>
      </p:sp>
      <p:sp>
        <p:nvSpPr>
          <p:cNvPr id="5" name="Shape 3"/>
          <p:cNvSpPr/>
          <p:nvPr/>
        </p:nvSpPr>
        <p:spPr>
          <a:xfrm>
            <a:off x="793790" y="4710232"/>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6" name="Text 4"/>
          <p:cNvSpPr/>
          <p:nvPr/>
        </p:nvSpPr>
        <p:spPr>
          <a:xfrm>
            <a:off x="1417439" y="471023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Giao diện trực quan</a:t>
            </a:r>
            <a:endParaRPr lang="en-US" sz="2200" dirty="0"/>
          </a:p>
        </p:txBody>
      </p:sp>
      <p:sp>
        <p:nvSpPr>
          <p:cNvPr id="7" name="Text 5"/>
          <p:cNvSpPr/>
          <p:nvPr/>
        </p:nvSpPr>
        <p:spPr>
          <a:xfrm>
            <a:off x="1417439" y="5200650"/>
            <a:ext cx="5784413"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Thiết kế thân thiện với người dùng, dễ dàng sử dụng</a:t>
            </a:r>
            <a:endParaRPr lang="en-US" sz="1750" dirty="0"/>
          </a:p>
        </p:txBody>
      </p:sp>
      <p:sp>
        <p:nvSpPr>
          <p:cNvPr id="8" name="Shape 6"/>
          <p:cNvSpPr/>
          <p:nvPr/>
        </p:nvSpPr>
        <p:spPr>
          <a:xfrm>
            <a:off x="7428667" y="4710232"/>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9" name="Text 7"/>
          <p:cNvSpPr/>
          <p:nvPr/>
        </p:nvSpPr>
        <p:spPr>
          <a:xfrm>
            <a:off x="8052316" y="471023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Tích hợp đa ứng dụng</a:t>
            </a:r>
            <a:endParaRPr lang="en-US" sz="2200" dirty="0"/>
          </a:p>
        </p:txBody>
      </p:sp>
      <p:sp>
        <p:nvSpPr>
          <p:cNvPr id="10" name="Text 8"/>
          <p:cNvSpPr/>
          <p:nvPr/>
        </p:nvSpPr>
        <p:spPr>
          <a:xfrm>
            <a:off x="8052316" y="5200650"/>
            <a:ext cx="5784413"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Hàng trăm ứng dụng cho nhiều lĩnh vực kinh doanh</a:t>
            </a:r>
            <a:endParaRPr lang="en-US" sz="1750" dirty="0"/>
          </a:p>
        </p:txBody>
      </p:sp>
      <p:sp>
        <p:nvSpPr>
          <p:cNvPr id="11" name="Shape 9"/>
          <p:cNvSpPr/>
          <p:nvPr/>
        </p:nvSpPr>
        <p:spPr>
          <a:xfrm>
            <a:off x="793790" y="6045518"/>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12" name="Text 10"/>
          <p:cNvSpPr/>
          <p:nvPr/>
        </p:nvSpPr>
        <p:spPr>
          <a:xfrm>
            <a:off x="1417439" y="604551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Khả năng tùy chỉnh</a:t>
            </a:r>
            <a:endParaRPr lang="en-US" sz="2200" dirty="0"/>
          </a:p>
        </p:txBody>
      </p:sp>
      <p:sp>
        <p:nvSpPr>
          <p:cNvPr id="13" name="Text 11"/>
          <p:cNvSpPr/>
          <p:nvPr/>
        </p:nvSpPr>
        <p:spPr>
          <a:xfrm>
            <a:off x="1417439" y="6535936"/>
            <a:ext cx="5784413"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Linh hoạt điều chỉnh theo nhu cầu doanh nghiệp</a:t>
            </a:r>
            <a:endParaRPr lang="en-US" sz="1750" dirty="0"/>
          </a:p>
        </p:txBody>
      </p:sp>
      <p:sp>
        <p:nvSpPr>
          <p:cNvPr id="14" name="Shape 12"/>
          <p:cNvSpPr/>
          <p:nvPr/>
        </p:nvSpPr>
        <p:spPr>
          <a:xfrm>
            <a:off x="7428667" y="6045518"/>
            <a:ext cx="396835" cy="396835"/>
          </a:xfrm>
          <a:prstGeom prst="roundRect">
            <a:avLst>
              <a:gd name="adj" fmla="val 24007"/>
            </a:avLst>
          </a:prstGeom>
          <a:solidFill>
            <a:srgbClr val="EBE2E0"/>
          </a:solidFill>
          <a:ln w="7620">
            <a:solidFill>
              <a:srgbClr val="D1C8C6"/>
            </a:solidFill>
            <a:prstDash val="solid"/>
          </a:ln>
        </p:spPr>
        <p:txBody>
          <a:bodyPr/>
          <a:lstStyle/>
          <a:p>
            <a:endParaRPr lang="en-US"/>
          </a:p>
        </p:txBody>
      </p:sp>
      <p:sp>
        <p:nvSpPr>
          <p:cNvPr id="15" name="Text 13"/>
          <p:cNvSpPr/>
          <p:nvPr/>
        </p:nvSpPr>
        <p:spPr>
          <a:xfrm>
            <a:off x="8052316" y="604551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Cộng đồng hỗ trợ</a:t>
            </a:r>
            <a:endParaRPr lang="en-US" sz="2200" dirty="0"/>
          </a:p>
        </p:txBody>
      </p:sp>
      <p:sp>
        <p:nvSpPr>
          <p:cNvPr id="16" name="Text 14"/>
          <p:cNvSpPr/>
          <p:nvPr/>
        </p:nvSpPr>
        <p:spPr>
          <a:xfrm>
            <a:off x="8052316" y="6535936"/>
            <a:ext cx="5784413"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Mạng lưới người dùng và nhà phát triển rộng lớn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1129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Ưu điểm của Odoo</a:t>
            </a:r>
            <a:endParaRPr lang="en-US" sz="4450" dirty="0"/>
          </a:p>
        </p:txBody>
      </p:sp>
      <p:sp>
        <p:nvSpPr>
          <p:cNvPr id="3" name="Text 1"/>
          <p:cNvSpPr/>
          <p:nvPr/>
        </p:nvSpPr>
        <p:spPr>
          <a:xfrm>
            <a:off x="793790" y="2973705"/>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Odoo nổi bật với nhiều ưu điểm giúp nó trở thành lựa chọn hàng đầu cho doanh nghiệp. Giao diện người dùng tối giản nhưng cực kỳ thân thiện, cấu trúc mô-đun linh hoạt, và khả năng tích hợp dễ dàng là những điểm mạnh chính của Odoo.</a:t>
            </a:r>
            <a:endParaRPr lang="en-US" sz="1750" dirty="0"/>
          </a:p>
        </p:txBody>
      </p:sp>
      <p:sp>
        <p:nvSpPr>
          <p:cNvPr id="4" name="Text 2"/>
          <p:cNvSpPr/>
          <p:nvPr/>
        </p:nvSpPr>
        <p:spPr>
          <a:xfrm>
            <a:off x="793790" y="418147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Giao diện người dùng</a:t>
            </a:r>
            <a:endParaRPr lang="en-US" sz="2200" dirty="0"/>
          </a:p>
        </p:txBody>
      </p:sp>
      <p:sp>
        <p:nvSpPr>
          <p:cNvPr id="5" name="Text 3"/>
          <p:cNvSpPr/>
          <p:nvPr/>
        </p:nvSpPr>
        <p:spPr>
          <a:xfrm>
            <a:off x="793790" y="476261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Tối giản về giao diện nhưng cực kỳ thân thiện với người dùng, giúp dễ dàng thao tác và quản lý.</a:t>
            </a:r>
            <a:endParaRPr lang="en-US" sz="1750" dirty="0"/>
          </a:p>
        </p:txBody>
      </p:sp>
      <p:sp>
        <p:nvSpPr>
          <p:cNvPr id="6" name="Text 4"/>
          <p:cNvSpPr/>
          <p:nvPr/>
        </p:nvSpPr>
        <p:spPr>
          <a:xfrm>
            <a:off x="5332928" y="418147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Cấu trúc mô-đun</a:t>
            </a:r>
            <a:endParaRPr lang="en-US" sz="2200" dirty="0"/>
          </a:p>
        </p:txBody>
      </p:sp>
      <p:sp>
        <p:nvSpPr>
          <p:cNvPr id="7" name="Text 5"/>
          <p:cNvSpPr/>
          <p:nvPr/>
        </p:nvSpPr>
        <p:spPr>
          <a:xfrm>
            <a:off x="5332928" y="476261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Xây dựng trên cấu trúc mô-đun, cho phép doanh nghiệp chỉ sử dụng các chức năng cần thiết và mở rộng khi cần.</a:t>
            </a:r>
            <a:endParaRPr lang="en-US" sz="1750" dirty="0"/>
          </a:p>
        </p:txBody>
      </p:sp>
      <p:sp>
        <p:nvSpPr>
          <p:cNvPr id="8" name="Text 6"/>
          <p:cNvSpPr/>
          <p:nvPr/>
        </p:nvSpPr>
        <p:spPr>
          <a:xfrm>
            <a:off x="9872067" y="418147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Tích hợp dễ dàng</a:t>
            </a:r>
            <a:endParaRPr lang="en-US" sz="2200" dirty="0"/>
          </a:p>
        </p:txBody>
      </p:sp>
      <p:sp>
        <p:nvSpPr>
          <p:cNvPr id="9" name="Text 7"/>
          <p:cNvSpPr/>
          <p:nvPr/>
        </p:nvSpPr>
        <p:spPr>
          <a:xfrm>
            <a:off x="9872067" y="4762619"/>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Khả năng tích hợp cao với các hệ thống khác, giúp doanh nghiệp duy trì tính nhất quán trong dữ liệu và quy trình.</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3492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Hạn chế của Odoo</a:t>
            </a:r>
            <a:endParaRPr lang="en-US" sz="4450" dirty="0"/>
          </a:p>
        </p:txBody>
      </p:sp>
      <p:sp>
        <p:nvSpPr>
          <p:cNvPr id="3" name="Text 1"/>
          <p:cNvSpPr/>
          <p:nvPr/>
        </p:nvSpPr>
        <p:spPr>
          <a:xfrm>
            <a:off x="793790" y="249733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Mặc dù có nhiều ưu điểm, Odoo cũng có một số hạn chế cần lưu ý. Khả năng sử dụng đôi khi bị phàn nàn do thiếu cách tiếp cận thành ngữ, và tài liệu hướng dẫn chưa được đánh giá cao như các hệ thống thông thường khác.</a:t>
            </a:r>
            <a:endParaRPr lang="en-US" sz="1750" dirty="0"/>
          </a:p>
        </p:txBody>
      </p:sp>
      <p:pic>
        <p:nvPicPr>
          <p:cNvPr id="4" name="Image 0" descr="preencoded.png"/>
          <p:cNvPicPr>
            <a:picLocks noChangeAspect="1"/>
          </p:cNvPicPr>
          <p:nvPr/>
        </p:nvPicPr>
        <p:blipFill>
          <a:blip r:embed="rId3"/>
          <a:stretch>
            <a:fillRect/>
          </a:stretch>
        </p:blipFill>
        <p:spPr>
          <a:xfrm>
            <a:off x="793790" y="3478292"/>
            <a:ext cx="4347567" cy="907256"/>
          </a:xfrm>
          <a:prstGeom prst="rect">
            <a:avLst/>
          </a:prstGeom>
        </p:spPr>
      </p:pic>
      <p:sp>
        <p:nvSpPr>
          <p:cNvPr id="5" name="Text 2"/>
          <p:cNvSpPr/>
          <p:nvPr/>
        </p:nvSpPr>
        <p:spPr>
          <a:xfrm>
            <a:off x="1020604" y="472571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Khả năng sử dụng</a:t>
            </a:r>
            <a:endParaRPr lang="en-US" sz="2200" dirty="0"/>
          </a:p>
        </p:txBody>
      </p:sp>
      <p:sp>
        <p:nvSpPr>
          <p:cNvPr id="6" name="Text 3"/>
          <p:cNvSpPr/>
          <p:nvPr/>
        </p:nvSpPr>
        <p:spPr>
          <a:xfrm>
            <a:off x="1020604" y="5216128"/>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Một số người dùng phàn nàn về việc thiếu cách tiếp cận thành ngữ, có thể gây khó khăn cho người mới sử dụng.</a:t>
            </a:r>
            <a:endParaRPr lang="en-US" sz="1750" dirty="0"/>
          </a:p>
        </p:txBody>
      </p:sp>
      <p:pic>
        <p:nvPicPr>
          <p:cNvPr id="7" name="Image 1" descr="preencoded.png"/>
          <p:cNvPicPr>
            <a:picLocks noChangeAspect="1"/>
          </p:cNvPicPr>
          <p:nvPr/>
        </p:nvPicPr>
        <p:blipFill>
          <a:blip r:embed="rId4"/>
          <a:stretch>
            <a:fillRect/>
          </a:stretch>
        </p:blipFill>
        <p:spPr>
          <a:xfrm>
            <a:off x="5141357" y="3478292"/>
            <a:ext cx="4347567" cy="907256"/>
          </a:xfrm>
          <a:prstGeom prst="rect">
            <a:avLst/>
          </a:prstGeom>
        </p:spPr>
      </p:pic>
      <p:sp>
        <p:nvSpPr>
          <p:cNvPr id="8" name="Text 4"/>
          <p:cNvSpPr/>
          <p:nvPr/>
        </p:nvSpPr>
        <p:spPr>
          <a:xfrm>
            <a:off x="5368171" y="472571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Tài liệu hướng dẫn</a:t>
            </a:r>
            <a:endParaRPr lang="en-US" sz="2200" dirty="0"/>
          </a:p>
        </p:txBody>
      </p:sp>
      <p:sp>
        <p:nvSpPr>
          <p:cNvPr id="9" name="Text 5"/>
          <p:cNvSpPr/>
          <p:nvPr/>
        </p:nvSpPr>
        <p:spPr>
          <a:xfrm>
            <a:off x="5368171" y="5216128"/>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Chất lượng và độ chi tiết của tài liệu hướng dẫn chưa được đánh giá cao như các hệ thống ERP khác trên thị trường.</a:t>
            </a:r>
            <a:endParaRPr lang="en-US" sz="1750" dirty="0"/>
          </a:p>
        </p:txBody>
      </p:sp>
      <p:pic>
        <p:nvPicPr>
          <p:cNvPr id="10" name="Image 2" descr="preencoded.png"/>
          <p:cNvPicPr>
            <a:picLocks noChangeAspect="1"/>
          </p:cNvPicPr>
          <p:nvPr/>
        </p:nvPicPr>
        <p:blipFill>
          <a:blip r:embed="rId5"/>
          <a:stretch>
            <a:fillRect/>
          </a:stretch>
        </p:blipFill>
        <p:spPr>
          <a:xfrm>
            <a:off x="9488924" y="3478292"/>
            <a:ext cx="4347567" cy="907256"/>
          </a:xfrm>
          <a:prstGeom prst="rect">
            <a:avLst/>
          </a:prstGeom>
        </p:spPr>
      </p:pic>
      <p:sp>
        <p:nvSpPr>
          <p:cNvPr id="11" name="Text 6"/>
          <p:cNvSpPr/>
          <p:nvPr/>
        </p:nvSpPr>
        <p:spPr>
          <a:xfrm>
            <a:off x="9715738" y="4725710"/>
            <a:ext cx="3050381"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Cần có kiến thức kỹ thuật</a:t>
            </a:r>
            <a:endParaRPr lang="en-US" sz="2200" dirty="0"/>
          </a:p>
        </p:txBody>
      </p:sp>
      <p:sp>
        <p:nvSpPr>
          <p:cNvPr id="12" name="Text 7"/>
          <p:cNvSpPr/>
          <p:nvPr/>
        </p:nvSpPr>
        <p:spPr>
          <a:xfrm>
            <a:off x="9715738" y="5216128"/>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Để tận dụng tối đa khả năng tùy chỉnh của Odoo, người dùng cần có một số kiến thức kỹ thuật nhất định.</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56159"/>
            <a:ext cx="7902893"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Giới thiệu Tổng quan về DoubleK</a:t>
            </a:r>
            <a:endParaRPr lang="en-US" sz="4450" dirty="0"/>
          </a:p>
        </p:txBody>
      </p:sp>
      <p:sp>
        <p:nvSpPr>
          <p:cNvPr id="3" name="Text 1"/>
          <p:cNvSpPr/>
          <p:nvPr/>
        </p:nvSpPr>
        <p:spPr>
          <a:xfrm>
            <a:off x="793790" y="2818567"/>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DoubleK là một chuỗi cửa hàng quần áo với hơn 10 chi nhánh ở Thành Phố Hồ Chí Minh, tập trung vào thị trường thời trang trực tuyến và POS tại Việt Nam. DoubleK cung cấp các sản phẩm quần áo thời trang hiện đại, trẻ trung với giá cả hợp lý, đảm bảo chất lượng cao và thiết kế hợp xu hướng.</a:t>
            </a:r>
            <a:endParaRPr lang="en-US" sz="1750" dirty="0"/>
          </a:p>
        </p:txBody>
      </p:sp>
      <p:sp>
        <p:nvSpPr>
          <p:cNvPr id="4" name="Shape 2"/>
          <p:cNvSpPr/>
          <p:nvPr/>
        </p:nvSpPr>
        <p:spPr>
          <a:xfrm>
            <a:off x="793790" y="4162425"/>
            <a:ext cx="4196358" cy="2410897"/>
          </a:xfrm>
          <a:prstGeom prst="roundRect">
            <a:avLst>
              <a:gd name="adj" fmla="val 3952"/>
            </a:avLst>
          </a:prstGeom>
          <a:solidFill>
            <a:srgbClr val="EBE2E0"/>
          </a:solidFill>
          <a:ln w="7620">
            <a:solidFill>
              <a:srgbClr val="D1C8C6"/>
            </a:solidFill>
            <a:prstDash val="solid"/>
          </a:ln>
        </p:spPr>
        <p:txBody>
          <a:bodyPr/>
          <a:lstStyle/>
          <a:p>
            <a:endParaRPr lang="en-US"/>
          </a:p>
        </p:txBody>
      </p:sp>
      <p:sp>
        <p:nvSpPr>
          <p:cNvPr id="5" name="Text 3"/>
          <p:cNvSpPr/>
          <p:nvPr/>
        </p:nvSpPr>
        <p:spPr>
          <a:xfrm>
            <a:off x="1028224" y="439685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Phân khúc khách hàng</a:t>
            </a:r>
            <a:endParaRPr lang="en-US" sz="2200" dirty="0"/>
          </a:p>
        </p:txBody>
      </p:sp>
      <p:sp>
        <p:nvSpPr>
          <p:cNvPr id="6" name="Text 4"/>
          <p:cNvSpPr/>
          <p:nvPr/>
        </p:nvSpPr>
        <p:spPr>
          <a:xfrm>
            <a:off x="1028224" y="4887278"/>
            <a:ext cx="3727490"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Chủ yếu là nam và nữ từ 18-30 tuổi, học sinh, sinh viên, nhân viên văn phòng yêu thích thời trang và mua sắm online.</a:t>
            </a:r>
            <a:endParaRPr lang="en-US" sz="1750" dirty="0"/>
          </a:p>
        </p:txBody>
      </p:sp>
      <p:sp>
        <p:nvSpPr>
          <p:cNvPr id="7" name="Shape 5"/>
          <p:cNvSpPr/>
          <p:nvPr/>
        </p:nvSpPr>
        <p:spPr>
          <a:xfrm>
            <a:off x="5216962" y="4162425"/>
            <a:ext cx="4196358" cy="2410897"/>
          </a:xfrm>
          <a:prstGeom prst="roundRect">
            <a:avLst>
              <a:gd name="adj" fmla="val 3952"/>
            </a:avLst>
          </a:prstGeom>
          <a:solidFill>
            <a:srgbClr val="EBE2E0"/>
          </a:solidFill>
          <a:ln w="7620">
            <a:solidFill>
              <a:srgbClr val="D1C8C6"/>
            </a:solidFill>
            <a:prstDash val="solid"/>
          </a:ln>
        </p:spPr>
        <p:txBody>
          <a:bodyPr/>
          <a:lstStyle/>
          <a:p>
            <a:endParaRPr lang="en-US"/>
          </a:p>
        </p:txBody>
      </p:sp>
      <p:sp>
        <p:nvSpPr>
          <p:cNvPr id="8" name="Text 6"/>
          <p:cNvSpPr/>
          <p:nvPr/>
        </p:nvSpPr>
        <p:spPr>
          <a:xfrm>
            <a:off x="5451396" y="439685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Kênh phân phối</a:t>
            </a:r>
            <a:endParaRPr lang="en-US" sz="2200" dirty="0"/>
          </a:p>
        </p:txBody>
      </p:sp>
      <p:sp>
        <p:nvSpPr>
          <p:cNvPr id="9" name="Text 7"/>
          <p:cNvSpPr/>
          <p:nvPr/>
        </p:nvSpPr>
        <p:spPr>
          <a:xfrm>
            <a:off x="5451396" y="4887278"/>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Website chính thức, ứng dụng di động, các sàn thương mại điện tử và mạng xã hội.</a:t>
            </a:r>
            <a:endParaRPr lang="en-US" sz="1750" dirty="0"/>
          </a:p>
        </p:txBody>
      </p:sp>
      <p:sp>
        <p:nvSpPr>
          <p:cNvPr id="10" name="Shape 8"/>
          <p:cNvSpPr/>
          <p:nvPr/>
        </p:nvSpPr>
        <p:spPr>
          <a:xfrm>
            <a:off x="9640133" y="4162425"/>
            <a:ext cx="4196358" cy="2410897"/>
          </a:xfrm>
          <a:prstGeom prst="roundRect">
            <a:avLst>
              <a:gd name="adj" fmla="val 3952"/>
            </a:avLst>
          </a:prstGeom>
          <a:solidFill>
            <a:srgbClr val="EBE2E0"/>
          </a:solidFill>
          <a:ln w="7620">
            <a:solidFill>
              <a:srgbClr val="D1C8C6"/>
            </a:solidFill>
            <a:prstDash val="solid"/>
          </a:ln>
        </p:spPr>
        <p:txBody>
          <a:bodyPr/>
          <a:lstStyle/>
          <a:p>
            <a:endParaRPr lang="en-US"/>
          </a:p>
        </p:txBody>
      </p:sp>
      <p:sp>
        <p:nvSpPr>
          <p:cNvPr id="11" name="Text 9"/>
          <p:cNvSpPr/>
          <p:nvPr/>
        </p:nvSpPr>
        <p:spPr>
          <a:xfrm>
            <a:off x="9874568" y="439685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Hoạt động chính</a:t>
            </a:r>
            <a:endParaRPr lang="en-US" sz="2200" dirty="0"/>
          </a:p>
        </p:txBody>
      </p:sp>
      <p:sp>
        <p:nvSpPr>
          <p:cNvPr id="12" name="Text 10"/>
          <p:cNvSpPr/>
          <p:nvPr/>
        </p:nvSpPr>
        <p:spPr>
          <a:xfrm>
            <a:off x="9874568" y="4887278"/>
            <a:ext cx="3727490"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Cung cấp và phân phối sản phẩm thời trang, quản lý bán hàng online và đẩy mạnh marketing qua các kênh số.</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TotalTime>
  <Words>2899</Words>
  <Application>Microsoft Office PowerPoint</Application>
  <PresentationFormat>Custom</PresentationFormat>
  <Paragraphs>287</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Open Sans</vt:lpstr>
      <vt:lpstr>Crimson Pro Bold</vt:lpstr>
      <vt:lpstr>Open Sans Medium</vt:lpstr>
      <vt:lpstr>Arial</vt:lpstr>
      <vt:lpstr>Nobile</vt:lpstr>
      <vt:lpstr>Corben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2274802010401 - TRẦN VINH KHÁNH - 71K28CNTT15</cp:lastModifiedBy>
  <cp:revision>3</cp:revision>
  <dcterms:created xsi:type="dcterms:W3CDTF">2024-12-01T15:52:35Z</dcterms:created>
  <dcterms:modified xsi:type="dcterms:W3CDTF">2024-12-02T07:25:52Z</dcterms:modified>
</cp:coreProperties>
</file>